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39604950" cy="19802475"/>
  <p:notesSz cx="10234613" cy="70993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3100" b="1" kern="1200">
        <a:solidFill>
          <a:schemeClr val="accent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100" b="1" kern="1200">
        <a:solidFill>
          <a:schemeClr val="accent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100" b="1" kern="1200">
        <a:solidFill>
          <a:schemeClr val="accent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100" b="1" kern="1200">
        <a:solidFill>
          <a:schemeClr val="accent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100" b="1" kern="1200">
        <a:solidFill>
          <a:schemeClr val="accent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100" b="1" kern="1200">
        <a:solidFill>
          <a:schemeClr val="accent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100" b="1" kern="1200">
        <a:solidFill>
          <a:schemeClr val="accent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100" b="1" kern="1200">
        <a:solidFill>
          <a:schemeClr val="accent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100" b="1" kern="1200">
        <a:solidFill>
          <a:schemeClr val="accent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8">
          <p15:clr>
            <a:srgbClr val="A4A3A4"/>
          </p15:clr>
        </p15:guide>
        <p15:guide id="2" orient="horz" pos="11004">
          <p15:clr>
            <a:srgbClr val="A4A3A4"/>
          </p15:clr>
        </p15:guide>
        <p15:guide id="3" orient="horz" pos="5524">
          <p15:clr>
            <a:srgbClr val="A4A3A4"/>
          </p15:clr>
        </p15:guide>
        <p15:guide id="4" orient="horz" pos="9623">
          <p15:clr>
            <a:srgbClr val="A4A3A4"/>
          </p15:clr>
        </p15:guide>
        <p15:guide id="5" orient="horz" pos="7440">
          <p15:clr>
            <a:srgbClr val="A4A3A4"/>
          </p15:clr>
        </p15:guide>
        <p15:guide id="6" pos="17131">
          <p15:clr>
            <a:srgbClr val="A4A3A4"/>
          </p15:clr>
        </p15:guide>
        <p15:guide id="7" pos="-611">
          <p15:clr>
            <a:srgbClr val="A4A3A4"/>
          </p15:clr>
        </p15:guide>
        <p15:guide id="8" pos="25502">
          <p15:clr>
            <a:srgbClr val="A4A3A4"/>
          </p15:clr>
        </p15:guide>
        <p15:guide id="9" pos="721">
          <p15:clr>
            <a:srgbClr val="A4A3A4"/>
          </p15:clr>
        </p15:guide>
        <p15:guide id="10" pos="16829">
          <p15:clr>
            <a:srgbClr val="A4A3A4"/>
          </p15:clr>
        </p15:guide>
        <p15:guide id="11" pos="8618">
          <p15:clr>
            <a:srgbClr val="A4A3A4"/>
          </p15:clr>
        </p15:guide>
        <p15:guide id="12" pos="8482">
          <p15:clr>
            <a:srgbClr val="A4A3A4"/>
          </p15:clr>
        </p15:guide>
        <p15:guide id="13" pos="16692">
          <p15:clr>
            <a:srgbClr val="A4A3A4"/>
          </p15:clr>
        </p15:guide>
        <p15:guide id="14" pos="24812">
          <p15:clr>
            <a:srgbClr val="A4A3A4"/>
          </p15:clr>
        </p15:guide>
        <p15:guide id="15" pos="12474">
          <p15:clr>
            <a:srgbClr val="A4A3A4"/>
          </p15:clr>
        </p15:guide>
        <p15:guide id="16" pos="2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5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F Etard" initials="JF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1A1E"/>
    <a:srgbClr val="000066"/>
    <a:srgbClr val="DF5158"/>
    <a:srgbClr val="0000DC"/>
    <a:srgbClr val="2323FF"/>
    <a:srgbClr val="00007D"/>
    <a:srgbClr val="D6171E"/>
    <a:srgbClr val="000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36" autoAdjust="0"/>
  </p:normalViewPr>
  <p:slideViewPr>
    <p:cSldViewPr>
      <p:cViewPr varScale="1">
        <p:scale>
          <a:sx n="21" d="100"/>
          <a:sy n="21" d="100"/>
        </p:scale>
        <p:origin x="96" y="216"/>
      </p:cViewPr>
      <p:guideLst>
        <p:guide orient="horz" pos="958"/>
        <p:guide orient="horz" pos="11004"/>
        <p:guide orient="horz" pos="5524"/>
        <p:guide orient="horz" pos="9623"/>
        <p:guide orient="horz" pos="7440"/>
        <p:guide pos="17131"/>
        <p:guide pos="-611"/>
        <p:guide pos="25502"/>
        <p:guide pos="721"/>
        <p:guide pos="16829"/>
        <p:guide pos="8618"/>
        <p:guide pos="8482"/>
        <p:guide pos="16692"/>
        <p:guide pos="24812"/>
        <p:guide pos="12474"/>
        <p:guide pos="2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708" y="-102"/>
      </p:cViewPr>
      <p:guideLst>
        <p:guide orient="horz" pos="2235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436527" cy="35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62" tIns="49130" rIns="98262" bIns="49130" numCol="1" anchor="t" anchorCtr="0" compatLnSpc="1">
            <a:prstTxWarp prst="textNoShape">
              <a:avLst/>
            </a:prstTxWarp>
          </a:bodyPr>
          <a:lstStyle>
            <a:lvl1pPr defTabSz="982236">
              <a:defRPr sz="1300" b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8087" y="2"/>
            <a:ext cx="4436526" cy="35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62" tIns="49130" rIns="98262" bIns="49130" numCol="1" anchor="t" anchorCtr="0" compatLnSpc="1">
            <a:prstTxWarp prst="textNoShape">
              <a:avLst/>
            </a:prstTxWarp>
          </a:bodyPr>
          <a:lstStyle>
            <a:lvl1pPr algn="r" defTabSz="982236">
              <a:defRPr sz="1300" b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744502"/>
            <a:ext cx="4436527" cy="35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62" tIns="49130" rIns="98262" bIns="49130" numCol="1" anchor="b" anchorCtr="0" compatLnSpc="1">
            <a:prstTxWarp prst="textNoShape">
              <a:avLst/>
            </a:prstTxWarp>
          </a:bodyPr>
          <a:lstStyle>
            <a:lvl1pPr defTabSz="982236">
              <a:defRPr sz="1300" b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8087" y="6744502"/>
            <a:ext cx="4436526" cy="35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62" tIns="49130" rIns="98262" bIns="49130" numCol="1" anchor="b" anchorCtr="0" compatLnSpc="1">
            <a:prstTxWarp prst="textNoShape">
              <a:avLst/>
            </a:prstTxWarp>
          </a:bodyPr>
          <a:lstStyle>
            <a:lvl1pPr algn="r" defTabSz="982236">
              <a:defRPr sz="1300" b="0">
                <a:solidFill>
                  <a:schemeClr val="tx1"/>
                </a:solidFill>
              </a:defRPr>
            </a:lvl1pPr>
          </a:lstStyle>
          <a:p>
            <a:fld id="{F82A70B3-DB06-4D58-A8C4-8F55238B9DF1}" type="slidenum">
              <a:rPr lang="de-CH" altLang="en-US"/>
              <a:pPr/>
              <a:t>‹N°›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1242018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436527" cy="35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62" tIns="49130" rIns="98262" bIns="49130" numCol="1" anchor="t" anchorCtr="0" compatLnSpc="1">
            <a:prstTxWarp prst="textNoShape">
              <a:avLst/>
            </a:prstTxWarp>
          </a:bodyPr>
          <a:lstStyle>
            <a:lvl1pPr defTabSz="982236">
              <a:defRPr sz="1300" b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8087" y="2"/>
            <a:ext cx="4436526" cy="35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62" tIns="49130" rIns="98262" bIns="49130" numCol="1" anchor="t" anchorCtr="0" compatLnSpc="1">
            <a:prstTxWarp prst="textNoShape">
              <a:avLst/>
            </a:prstTxWarp>
          </a:bodyPr>
          <a:lstStyle>
            <a:lvl1pPr algn="r" defTabSz="982236">
              <a:defRPr sz="1300" b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454275" y="531813"/>
            <a:ext cx="5326063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4835" y="3372252"/>
            <a:ext cx="7504946" cy="3194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62" tIns="49130" rIns="98262" bIns="491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en-US" smtClean="0"/>
              <a:t>Klicken Sie, um die Formate des Vorlagentextes zu bearbeiten</a:t>
            </a:r>
          </a:p>
          <a:p>
            <a:pPr lvl="1"/>
            <a:r>
              <a:rPr lang="de-CH" altLang="en-US" smtClean="0"/>
              <a:t>Zweite Ebene</a:t>
            </a:r>
          </a:p>
          <a:p>
            <a:pPr lvl="2"/>
            <a:r>
              <a:rPr lang="de-CH" altLang="en-US" smtClean="0"/>
              <a:t>Dritte Ebene</a:t>
            </a:r>
          </a:p>
          <a:p>
            <a:pPr lvl="3"/>
            <a:r>
              <a:rPr lang="de-CH" altLang="en-US" smtClean="0"/>
              <a:t>Vierte Ebene</a:t>
            </a:r>
          </a:p>
          <a:p>
            <a:pPr lvl="4"/>
            <a:r>
              <a:rPr lang="de-CH" altLang="en-US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44502"/>
            <a:ext cx="4436527" cy="35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62" tIns="49130" rIns="98262" bIns="49130" numCol="1" anchor="b" anchorCtr="0" compatLnSpc="1">
            <a:prstTxWarp prst="textNoShape">
              <a:avLst/>
            </a:prstTxWarp>
          </a:bodyPr>
          <a:lstStyle>
            <a:lvl1pPr defTabSz="982236">
              <a:defRPr sz="1300" b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8087" y="6744502"/>
            <a:ext cx="4436526" cy="35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262" tIns="49130" rIns="98262" bIns="49130" numCol="1" anchor="b" anchorCtr="0" compatLnSpc="1">
            <a:prstTxWarp prst="textNoShape">
              <a:avLst/>
            </a:prstTxWarp>
          </a:bodyPr>
          <a:lstStyle>
            <a:lvl1pPr algn="r" defTabSz="982236">
              <a:defRPr sz="1300" b="0">
                <a:solidFill>
                  <a:schemeClr val="tx1"/>
                </a:solidFill>
              </a:defRPr>
            </a:lvl1pPr>
          </a:lstStyle>
          <a:p>
            <a:fld id="{F287CD00-49A4-4719-8583-4E8BEDAF0712}" type="slidenum">
              <a:rPr lang="de-CH" altLang="en-US"/>
              <a:pPr/>
              <a:t>‹N°›</a:t>
            </a:fld>
            <a:endParaRPr lang="de-CH" altLang="en-US"/>
          </a:p>
        </p:txBody>
      </p:sp>
    </p:spTree>
    <p:extLst>
      <p:ext uri="{BB962C8B-B14F-4D97-AF65-F5344CB8AC3E}">
        <p14:creationId xmlns:p14="http://schemas.microsoft.com/office/powerpoint/2010/main" val="995636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236" eaLnBrk="0" hangingPunct="0">
              <a:defRPr sz="32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1pPr>
            <a:lvl2pPr marL="39312440" indent="-38838598" defTabSz="982236" eaLnBrk="0" hangingPunct="0">
              <a:defRPr sz="32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32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32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32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73842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47684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42152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9536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D81CA08-4876-40AF-A93F-07AD2CBBFD30}" type="slidenum">
              <a:rPr lang="de-CH" altLang="en-US" sz="1300" b="0">
                <a:solidFill>
                  <a:schemeClr val="tx1"/>
                </a:solidFill>
              </a:rPr>
              <a:pPr eaLnBrk="1" hangingPunct="1"/>
              <a:t>1</a:t>
            </a:fld>
            <a:endParaRPr lang="de-CH" altLang="en-US" sz="1300" b="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6758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erna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0" y="11047413"/>
            <a:ext cx="16832263" cy="70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76475" y="563563"/>
            <a:ext cx="34559875" cy="2873375"/>
          </a:xfrm>
        </p:spPr>
        <p:txBody>
          <a:bodyPr/>
          <a:lstStyle>
            <a:lvl1pPr>
              <a:lnSpc>
                <a:spcPts val="11963"/>
              </a:lnSpc>
              <a:defRPr/>
            </a:lvl1pPr>
          </a:lstStyle>
          <a:p>
            <a:r>
              <a:rPr lang="de-CH"/>
              <a:t>Cliquez et modifiez le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90763" y="4551363"/>
            <a:ext cx="19215100" cy="8062912"/>
          </a:xfrm>
        </p:spPr>
        <p:txBody>
          <a:bodyPr/>
          <a:lstStyle>
            <a:lvl1pPr>
              <a:lnSpc>
                <a:spcPts val="7975"/>
              </a:lnSpc>
              <a:defRPr sz="6000"/>
            </a:lvl1pPr>
          </a:lstStyle>
          <a:p>
            <a:r>
              <a:rPr lang="de-CH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69674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848050" y="771525"/>
            <a:ext cx="8856663" cy="1632267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6475" y="771525"/>
            <a:ext cx="26419175" cy="1632267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3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2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963" y="12725400"/>
            <a:ext cx="33664525" cy="39322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8963" y="8393113"/>
            <a:ext cx="33664525" cy="43322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160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2038" y="4551363"/>
            <a:ext cx="17386300" cy="12542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70738" y="4551363"/>
            <a:ext cx="17387887" cy="12542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0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793750"/>
            <a:ext cx="35645725" cy="3300413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613" y="4432300"/>
            <a:ext cx="17499012" cy="1847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9613" y="6280150"/>
            <a:ext cx="17499012" cy="11409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118388" y="4432300"/>
            <a:ext cx="17506950" cy="1847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118388" y="6280150"/>
            <a:ext cx="17506950" cy="11409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2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8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06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788988"/>
            <a:ext cx="13030200" cy="33543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4475" y="788988"/>
            <a:ext cx="22140863" cy="169005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9613" y="4143375"/>
            <a:ext cx="13030200" cy="135461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860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2875" y="13862050"/>
            <a:ext cx="23763288" cy="163671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62875" y="1770063"/>
            <a:ext cx="23763288" cy="11880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62875" y="15498763"/>
            <a:ext cx="23763288" cy="2324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95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6475" y="771525"/>
            <a:ext cx="35428238" cy="26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en-US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2038" y="4551363"/>
            <a:ext cx="34926587" cy="1254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en-US" smtClean="0"/>
              <a:t>Cliquez pour modifier les styles du texte du masque</a:t>
            </a:r>
          </a:p>
          <a:p>
            <a:pPr lvl="1"/>
            <a:r>
              <a:rPr lang="de-CH" altLang="en-US" smtClean="0"/>
              <a:t>Deuxième niveau</a:t>
            </a:r>
          </a:p>
          <a:p>
            <a:pPr lvl="2"/>
            <a:r>
              <a:rPr lang="de-CH" altLang="en-US" smtClean="0"/>
              <a:t>Troisième niveau</a:t>
            </a:r>
          </a:p>
          <a:p>
            <a:pPr lvl="3"/>
            <a:r>
              <a:rPr lang="de-CH" altLang="en-US" smtClean="0"/>
              <a:t>Quatrième niveau</a:t>
            </a:r>
          </a:p>
          <a:p>
            <a:pPr lvl="4"/>
            <a:r>
              <a:rPr lang="de-CH" altLang="en-US" smtClean="0"/>
              <a:t>Cinquième niveau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3121025"/>
            <a:ext cx="39604950" cy="258763"/>
          </a:xfrm>
          <a:prstGeom prst="rect">
            <a:avLst/>
          </a:prstGeom>
          <a:gradFill rotWithShape="1">
            <a:gsLst>
              <a:gs pos="0">
                <a:srgbClr val="D61A1E">
                  <a:alpha val="86000"/>
                </a:srgbClr>
              </a:gs>
              <a:gs pos="100000">
                <a:srgbClr val="D61A1E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 defTabSz="639763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639763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en-US">
              <a:solidFill>
                <a:srgbClr val="FFFF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3041650" rtl="0" eaLnBrk="0" fontAlgn="base" hangingPunct="0">
        <a:spcBef>
          <a:spcPct val="0"/>
        </a:spcBef>
        <a:spcAft>
          <a:spcPct val="0"/>
        </a:spcAft>
        <a:defRPr sz="10000" b="1">
          <a:solidFill>
            <a:srgbClr val="0B65B1"/>
          </a:solidFill>
          <a:latin typeface="+mj-lt"/>
          <a:ea typeface="ＭＳ Ｐゴシック" charset="-128"/>
          <a:cs typeface="ＭＳ Ｐゴシック" charset="-128"/>
        </a:defRPr>
      </a:lvl1pPr>
      <a:lvl2pPr algn="l" defTabSz="3041650" rtl="0" eaLnBrk="0" fontAlgn="base" hangingPunct="0">
        <a:spcBef>
          <a:spcPct val="0"/>
        </a:spcBef>
        <a:spcAft>
          <a:spcPct val="0"/>
        </a:spcAft>
        <a:defRPr sz="10000" b="1">
          <a:solidFill>
            <a:srgbClr val="0B65B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3041650" rtl="0" eaLnBrk="0" fontAlgn="base" hangingPunct="0">
        <a:spcBef>
          <a:spcPct val="0"/>
        </a:spcBef>
        <a:spcAft>
          <a:spcPct val="0"/>
        </a:spcAft>
        <a:defRPr sz="10000" b="1">
          <a:solidFill>
            <a:srgbClr val="0B65B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3041650" rtl="0" eaLnBrk="0" fontAlgn="base" hangingPunct="0">
        <a:spcBef>
          <a:spcPct val="0"/>
        </a:spcBef>
        <a:spcAft>
          <a:spcPct val="0"/>
        </a:spcAft>
        <a:defRPr sz="10000" b="1">
          <a:solidFill>
            <a:srgbClr val="0B65B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3041650" rtl="0" eaLnBrk="0" fontAlgn="base" hangingPunct="0">
        <a:spcBef>
          <a:spcPct val="0"/>
        </a:spcBef>
        <a:spcAft>
          <a:spcPct val="0"/>
        </a:spcAft>
        <a:defRPr sz="10000" b="1">
          <a:solidFill>
            <a:srgbClr val="0B65B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3041650" rtl="0" fontAlgn="base">
        <a:spcBef>
          <a:spcPct val="0"/>
        </a:spcBef>
        <a:spcAft>
          <a:spcPct val="0"/>
        </a:spcAft>
        <a:defRPr sz="10000" b="1">
          <a:solidFill>
            <a:srgbClr val="0B65B1"/>
          </a:solidFill>
          <a:latin typeface="Arial" charset="0"/>
        </a:defRPr>
      </a:lvl6pPr>
      <a:lvl7pPr marL="914400" algn="l" defTabSz="3041650" rtl="0" fontAlgn="base">
        <a:spcBef>
          <a:spcPct val="0"/>
        </a:spcBef>
        <a:spcAft>
          <a:spcPct val="0"/>
        </a:spcAft>
        <a:defRPr sz="10000" b="1">
          <a:solidFill>
            <a:srgbClr val="0B65B1"/>
          </a:solidFill>
          <a:latin typeface="Arial" charset="0"/>
        </a:defRPr>
      </a:lvl7pPr>
      <a:lvl8pPr marL="1371600" algn="l" defTabSz="3041650" rtl="0" fontAlgn="base">
        <a:spcBef>
          <a:spcPct val="0"/>
        </a:spcBef>
        <a:spcAft>
          <a:spcPct val="0"/>
        </a:spcAft>
        <a:defRPr sz="10000" b="1">
          <a:solidFill>
            <a:srgbClr val="0B65B1"/>
          </a:solidFill>
          <a:latin typeface="Arial" charset="0"/>
        </a:defRPr>
      </a:lvl8pPr>
      <a:lvl9pPr marL="1828800" algn="l" defTabSz="3041650" rtl="0" fontAlgn="base">
        <a:spcBef>
          <a:spcPct val="0"/>
        </a:spcBef>
        <a:spcAft>
          <a:spcPct val="0"/>
        </a:spcAft>
        <a:defRPr sz="10000" b="1">
          <a:solidFill>
            <a:srgbClr val="0B65B1"/>
          </a:solidFill>
          <a:latin typeface="Arial" charset="0"/>
        </a:defRPr>
      </a:lvl9pPr>
    </p:titleStyle>
    <p:bodyStyle>
      <a:lvl1pPr marL="342900" indent="-342900" algn="l" defTabSz="3041650" rtl="0" eaLnBrk="0" fontAlgn="base" hangingPunct="0">
        <a:lnSpc>
          <a:spcPts val="9975"/>
        </a:lnSpc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950913" indent="-946150" algn="l" defTabSz="3041650" rtl="0" eaLnBrk="0" fontAlgn="base" hangingPunct="0">
        <a:lnSpc>
          <a:spcPts val="9975"/>
        </a:lnSpc>
        <a:spcBef>
          <a:spcPct val="0"/>
        </a:spcBef>
        <a:spcAft>
          <a:spcPct val="0"/>
        </a:spcAft>
        <a:buChar char="•"/>
        <a:defRPr sz="7900">
          <a:solidFill>
            <a:schemeClr val="tx1"/>
          </a:solidFill>
          <a:latin typeface="+mn-lt"/>
          <a:ea typeface="ＭＳ Ｐゴシック" charset="-128"/>
        </a:defRPr>
      </a:lvl2pPr>
      <a:lvl3pPr marL="1584325" indent="-628650" algn="l" defTabSz="3041650" rtl="0" eaLnBrk="0" fontAlgn="base" hangingPunct="0">
        <a:lnSpc>
          <a:spcPts val="7975"/>
        </a:lnSpc>
        <a:spcBef>
          <a:spcPct val="0"/>
        </a:spcBef>
        <a:spcAft>
          <a:spcPct val="0"/>
        </a:spcAft>
        <a:buChar char="–"/>
        <a:defRPr sz="6000">
          <a:solidFill>
            <a:schemeClr val="tx1"/>
          </a:solidFill>
          <a:latin typeface="+mn-lt"/>
          <a:ea typeface="ＭＳ Ｐゴシック" charset="-128"/>
        </a:defRPr>
      </a:lvl3pPr>
      <a:lvl4pPr marL="2217738" indent="-628650" algn="l" defTabSz="3041650" rtl="0" eaLnBrk="0" fontAlgn="base" hangingPunct="0">
        <a:lnSpc>
          <a:spcPts val="7975"/>
        </a:lnSpc>
        <a:spcBef>
          <a:spcPct val="0"/>
        </a:spcBef>
        <a:spcAft>
          <a:spcPct val="0"/>
        </a:spcAft>
        <a:buChar char="–"/>
        <a:defRPr sz="6000">
          <a:solidFill>
            <a:schemeClr val="tx1"/>
          </a:solidFill>
          <a:latin typeface="+mn-lt"/>
          <a:ea typeface="ＭＳ Ｐゴシック" charset="-128"/>
        </a:defRPr>
      </a:lvl4pPr>
      <a:lvl5pPr marL="2849563" indent="-627063" algn="l" defTabSz="3041650" rtl="0" eaLnBrk="0" fontAlgn="base" hangingPunct="0">
        <a:lnSpc>
          <a:spcPts val="7975"/>
        </a:lnSpc>
        <a:spcBef>
          <a:spcPct val="0"/>
        </a:spcBef>
        <a:spcAft>
          <a:spcPct val="0"/>
        </a:spcAft>
        <a:buChar char="–"/>
        <a:defRPr sz="6000">
          <a:solidFill>
            <a:schemeClr val="tx1"/>
          </a:solidFill>
          <a:latin typeface="+mn-lt"/>
          <a:ea typeface="ＭＳ Ｐゴシック" charset="-128"/>
        </a:defRPr>
      </a:lvl5pPr>
      <a:lvl6pPr marL="3306763" indent="-627063" algn="l" defTabSz="3041650" rtl="0" fontAlgn="base">
        <a:lnSpc>
          <a:spcPts val="7975"/>
        </a:lnSpc>
        <a:spcBef>
          <a:spcPct val="0"/>
        </a:spcBef>
        <a:spcAft>
          <a:spcPct val="0"/>
        </a:spcAft>
        <a:buChar char="–"/>
        <a:defRPr sz="6000">
          <a:solidFill>
            <a:schemeClr val="tx1"/>
          </a:solidFill>
          <a:latin typeface="+mn-lt"/>
          <a:ea typeface="ＭＳ Ｐゴシック" charset="-128"/>
        </a:defRPr>
      </a:lvl6pPr>
      <a:lvl7pPr marL="3763963" indent="-627063" algn="l" defTabSz="3041650" rtl="0" fontAlgn="base">
        <a:lnSpc>
          <a:spcPts val="7975"/>
        </a:lnSpc>
        <a:spcBef>
          <a:spcPct val="0"/>
        </a:spcBef>
        <a:spcAft>
          <a:spcPct val="0"/>
        </a:spcAft>
        <a:buChar char="–"/>
        <a:defRPr sz="6000">
          <a:solidFill>
            <a:schemeClr val="tx1"/>
          </a:solidFill>
          <a:latin typeface="+mn-lt"/>
          <a:ea typeface="ＭＳ Ｐゴシック" charset="-128"/>
        </a:defRPr>
      </a:lvl7pPr>
      <a:lvl8pPr marL="4221163" indent="-627063" algn="l" defTabSz="3041650" rtl="0" fontAlgn="base">
        <a:lnSpc>
          <a:spcPts val="7975"/>
        </a:lnSpc>
        <a:spcBef>
          <a:spcPct val="0"/>
        </a:spcBef>
        <a:spcAft>
          <a:spcPct val="0"/>
        </a:spcAft>
        <a:buChar char="–"/>
        <a:defRPr sz="6000">
          <a:solidFill>
            <a:schemeClr val="tx1"/>
          </a:solidFill>
          <a:latin typeface="+mn-lt"/>
          <a:ea typeface="ＭＳ Ｐゴシック" charset="-128"/>
        </a:defRPr>
      </a:lvl8pPr>
      <a:lvl9pPr marL="4678363" indent="-627063" algn="l" defTabSz="3041650" rtl="0" fontAlgn="base">
        <a:lnSpc>
          <a:spcPts val="7975"/>
        </a:lnSpc>
        <a:spcBef>
          <a:spcPct val="0"/>
        </a:spcBef>
        <a:spcAft>
          <a:spcPct val="0"/>
        </a:spcAft>
        <a:buChar char="–"/>
        <a:defRPr sz="6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hyperlink" Target="http://www.croiconferenc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55"/>
          <p:cNvSpPr>
            <a:spLocks noChangeArrowheads="1"/>
          </p:cNvSpPr>
          <p:nvPr/>
        </p:nvSpPr>
        <p:spPr bwMode="auto">
          <a:xfrm>
            <a:off x="360364" y="10144829"/>
            <a:ext cx="13090464" cy="940681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41896" tIns="5881" rIns="241896" bIns="152905"/>
          <a:lstStyle>
            <a:lvl1pPr marL="373063" indent="-373063" defTabSz="612775" eaLnBrk="0" hangingPunct="0">
              <a:tabLst>
                <a:tab pos="512763" algn="l"/>
              </a:tabLs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1pPr>
            <a:lvl2pPr marL="823913" indent="-374650" defTabSz="612775" eaLnBrk="0" hangingPunct="0">
              <a:tabLst>
                <a:tab pos="512763" algn="l"/>
              </a:tabLs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512763" algn="l"/>
              </a:tabLs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512763" algn="l"/>
              </a:tabLs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512763" algn="l"/>
              </a:tabLs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</a:tabLs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</a:tabLs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</a:tabLs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512763" algn="l"/>
              </a:tabLs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GB" altLang="en-US" sz="3200" dirty="0" smtClean="0">
                <a:solidFill>
                  <a:srgbClr val="00007E"/>
                </a:solidFill>
              </a:rPr>
              <a:t>Methods</a:t>
            </a:r>
          </a:p>
          <a:p>
            <a:pPr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GB" altLang="en-US" sz="2400" dirty="0" smtClean="0"/>
              <a:t>Design </a:t>
            </a:r>
            <a:endParaRPr lang="en-GB" altLang="en-US" sz="2400" dirty="0"/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GB" altLang="en-US" sz="2400" b="0" dirty="0" smtClean="0">
                <a:solidFill>
                  <a:schemeClr val="tx1"/>
                </a:solidFill>
              </a:rPr>
              <a:t>Analysis of routine patient data and survey data </a:t>
            </a:r>
            <a:endParaRPr lang="en-GB" altLang="en-US" sz="24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GB" altLang="en-US" sz="2400" dirty="0"/>
              <a:t>Study Population </a:t>
            </a:r>
            <a:endParaRPr lang="en-GB" altLang="en-US" sz="2400" dirty="0" smtClean="0"/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US" sz="2400" b="0" dirty="0">
                <a:solidFill>
                  <a:schemeClr val="tx1"/>
                </a:solidFill>
              </a:rPr>
              <a:t>A</a:t>
            </a:r>
            <a:r>
              <a:rPr lang="en-US" sz="2400" b="0" dirty="0" smtClean="0">
                <a:solidFill>
                  <a:schemeClr val="tx1"/>
                </a:solidFill>
              </a:rPr>
              <a:t>ll </a:t>
            </a:r>
            <a:r>
              <a:rPr lang="en-US" sz="2400" b="0" dirty="0">
                <a:solidFill>
                  <a:schemeClr val="tx1"/>
                </a:solidFill>
              </a:rPr>
              <a:t>HIV-positive adults </a:t>
            </a:r>
            <a:r>
              <a:rPr lang="en-US" sz="2400" b="0" dirty="0" smtClean="0">
                <a:solidFill>
                  <a:schemeClr val="tx1"/>
                </a:solidFill>
              </a:rPr>
              <a:t>screened for </a:t>
            </a:r>
            <a:r>
              <a:rPr lang="en-US" sz="2400" b="0" dirty="0">
                <a:solidFill>
                  <a:schemeClr val="tx1"/>
                </a:solidFill>
              </a:rPr>
              <a:t>HCV antibodies </a:t>
            </a:r>
            <a:endParaRPr lang="en-US" sz="2400" b="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US" sz="2400" b="0" dirty="0">
                <a:solidFill>
                  <a:schemeClr val="tx1"/>
                </a:solidFill>
              </a:rPr>
              <a:t>B</a:t>
            </a:r>
            <a:r>
              <a:rPr lang="en-US" sz="2400" b="0" dirty="0" smtClean="0">
                <a:solidFill>
                  <a:schemeClr val="tx1"/>
                </a:solidFill>
              </a:rPr>
              <a:t>etween </a:t>
            </a:r>
            <a:r>
              <a:rPr lang="en-US" sz="2400" b="0" dirty="0">
                <a:solidFill>
                  <a:schemeClr val="tx1"/>
                </a:solidFill>
              </a:rPr>
              <a:t>2014 and </a:t>
            </a:r>
            <a:r>
              <a:rPr lang="en-US" sz="2400" b="0" dirty="0" smtClean="0">
                <a:solidFill>
                  <a:schemeClr val="tx1"/>
                </a:solidFill>
              </a:rPr>
              <a:t>2016</a:t>
            </a:r>
          </a:p>
          <a:p>
            <a:pPr marL="0" indent="0"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  <a:buClr>
                <a:srgbClr val="D61A1E"/>
              </a:buClr>
              <a:buSzPct val="120000"/>
            </a:pPr>
            <a:r>
              <a:rPr lang="en-US" sz="2400" dirty="0"/>
              <a:t>Study </a:t>
            </a:r>
            <a:r>
              <a:rPr lang="en-US" sz="2400" dirty="0" smtClean="0"/>
              <a:t>Settings</a:t>
            </a:r>
            <a:endParaRPr lang="en-US" sz="2400" dirty="0"/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US" sz="2400" b="0" dirty="0" smtClean="0">
                <a:solidFill>
                  <a:schemeClr val="tx1"/>
                </a:solidFill>
              </a:rPr>
              <a:t>Kenya: </a:t>
            </a:r>
            <a:r>
              <a:rPr lang="en-US" sz="2400" b="0" dirty="0" err="1">
                <a:solidFill>
                  <a:schemeClr val="tx1"/>
                </a:solidFill>
              </a:rPr>
              <a:t>Kibera</a:t>
            </a:r>
            <a:r>
              <a:rPr lang="en-US" sz="2400" b="0" dirty="0">
                <a:solidFill>
                  <a:schemeClr val="tx1"/>
                </a:solidFill>
              </a:rPr>
              <a:t> (Nairobi) and </a:t>
            </a:r>
            <a:r>
              <a:rPr lang="en-US" sz="2400" b="0" dirty="0" err="1">
                <a:solidFill>
                  <a:schemeClr val="tx1"/>
                </a:solidFill>
              </a:rPr>
              <a:t>Homa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Bay</a:t>
            </a:r>
            <a:endParaRPr lang="en-US" sz="2400" b="0" dirty="0">
              <a:solidFill>
                <a:schemeClr val="tx1"/>
              </a:solidFill>
            </a:endParaRPr>
          </a:p>
          <a:p>
            <a:pPr lvl="0" eaLnBrk="1" hangingPunct="1">
              <a:spcBef>
                <a:spcPct val="20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US" sz="2400" b="0" dirty="0">
                <a:solidFill>
                  <a:schemeClr val="tx1"/>
                </a:solidFill>
              </a:rPr>
              <a:t>Malawi: </a:t>
            </a:r>
            <a:r>
              <a:rPr lang="en-US" sz="2400" b="0" dirty="0" err="1" smtClean="0">
                <a:solidFill>
                  <a:schemeClr val="tx1"/>
                </a:solidFill>
              </a:rPr>
              <a:t>Chiradzulu</a:t>
            </a:r>
            <a:r>
              <a:rPr lang="en-US" sz="2400" b="0" dirty="0">
                <a:solidFill>
                  <a:schemeClr val="tx1"/>
                </a:solidFill>
              </a:rPr>
              <a:t>			</a:t>
            </a:r>
            <a:r>
              <a:rPr lang="en-US" sz="2400" b="0" dirty="0" smtClean="0">
                <a:solidFill>
                  <a:schemeClr val="tx1"/>
                </a:solidFill>
              </a:rPr>
              <a:t> 						Fig 1</a:t>
            </a:r>
            <a:r>
              <a:rPr lang="en-US" sz="2400" b="0" dirty="0">
                <a:solidFill>
                  <a:schemeClr val="tx1"/>
                </a:solidFill>
              </a:rPr>
              <a:t>: Map </a:t>
            </a:r>
            <a:r>
              <a:rPr lang="en-US" sz="2400" b="0" dirty="0" smtClean="0">
                <a:solidFill>
                  <a:schemeClr val="tx1"/>
                </a:solidFill>
              </a:rPr>
              <a:t>of </a:t>
            </a:r>
            <a:r>
              <a:rPr lang="en-US" sz="2400" b="0" dirty="0">
                <a:solidFill>
                  <a:schemeClr val="tx1"/>
                </a:solidFill>
              </a:rPr>
              <a:t>study sites</a:t>
            </a:r>
          </a:p>
          <a:p>
            <a:pPr lvl="0" eaLnBrk="1" hangingPunct="1">
              <a:spcBef>
                <a:spcPct val="20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US" sz="2400" b="0" dirty="0">
                <a:solidFill>
                  <a:schemeClr val="tx1"/>
                </a:solidFill>
              </a:rPr>
              <a:t>Mozambique: Maputo 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fr-FR" sz="2400" b="0" dirty="0" smtClean="0">
                <a:solidFill>
                  <a:schemeClr val="tx1"/>
                </a:solidFill>
              </a:rPr>
              <a:t>Uganda: Mbarara</a:t>
            </a:r>
            <a:endParaRPr lang="en-US" sz="2400" b="0" dirty="0">
              <a:solidFill>
                <a:schemeClr val="tx1"/>
              </a:solidFill>
            </a:endParaRPr>
          </a:p>
          <a:p>
            <a:pPr marL="303213" indent="0" defTabSz="639763" eaLnBrk="1" hangingPunct="1">
              <a:lnSpc>
                <a:spcPct val="115000"/>
              </a:lnSpc>
              <a:spcBef>
                <a:spcPct val="15000"/>
              </a:spcBef>
              <a:spcAft>
                <a:spcPct val="15000"/>
              </a:spcAft>
              <a:buClr>
                <a:srgbClr val="D61A1E"/>
              </a:buClr>
              <a:buSzPct val="50000"/>
            </a:pPr>
            <a:r>
              <a:rPr lang="en-US" sz="2400" dirty="0"/>
              <a:t>Procedures	</a:t>
            </a:r>
            <a:r>
              <a:rPr lang="en-US" sz="1800" b="0" dirty="0" smtClean="0"/>
              <a:t>												</a:t>
            </a:r>
            <a:endParaRPr lang="en-US" sz="2400" b="0" dirty="0"/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US" sz="2400" b="0" dirty="0" smtClean="0">
                <a:solidFill>
                  <a:schemeClr val="tx1"/>
                </a:solidFill>
              </a:rPr>
              <a:t>Site-specific </a:t>
            </a:r>
            <a:r>
              <a:rPr lang="en-US" sz="2400" b="0" dirty="0">
                <a:solidFill>
                  <a:schemeClr val="tx1"/>
                </a:solidFill>
              </a:rPr>
              <a:t>screening strategy </a:t>
            </a:r>
            <a:r>
              <a:rPr lang="en-US" sz="2400" b="0" dirty="0" smtClean="0">
                <a:solidFill>
                  <a:schemeClr val="tx1"/>
                </a:solidFill>
              </a:rPr>
              <a:t>implemented in </a:t>
            </a:r>
            <a:r>
              <a:rPr lang="en-US" sz="2400" b="0" dirty="0">
                <a:solidFill>
                  <a:schemeClr val="tx1"/>
                </a:solidFill>
              </a:rPr>
              <a:t>collaboration with </a:t>
            </a:r>
            <a:r>
              <a:rPr lang="en-US" sz="2400" b="0" dirty="0" err="1" smtClean="0">
                <a:solidFill>
                  <a:schemeClr val="tx1"/>
                </a:solidFill>
              </a:rPr>
              <a:t>MoH</a:t>
            </a:r>
            <a:r>
              <a:rPr lang="en-US" sz="2400" b="0" dirty="0" smtClean="0">
                <a:solidFill>
                  <a:schemeClr val="tx1"/>
                </a:solidFill>
              </a:rPr>
              <a:t> or partners </a:t>
            </a:r>
          </a:p>
          <a:p>
            <a:pPr marL="0" indent="0" eaLnBrk="1" hangingPunct="1">
              <a:lnSpc>
                <a:spcPct val="130000"/>
              </a:lnSpc>
              <a:spcBef>
                <a:spcPct val="10000"/>
              </a:spcBef>
              <a:spcAft>
                <a:spcPct val="20000"/>
              </a:spcAft>
              <a:buClr>
                <a:srgbClr val="D61A1E"/>
              </a:buClr>
              <a:buSzPct val="120000"/>
            </a:pPr>
            <a:r>
              <a:rPr lang="en-GB" sz="2400" dirty="0" smtClean="0"/>
              <a:t>Laboratory Procedures</a:t>
            </a:r>
          </a:p>
          <a:p>
            <a:pPr marL="373063" lvl="1" indent="-373063" eaLnBrk="1" hangingPunct="1">
              <a:spcBef>
                <a:spcPct val="20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GB" sz="2400" b="0" dirty="0" smtClean="0">
                <a:solidFill>
                  <a:schemeClr val="tx1"/>
                </a:solidFill>
              </a:rPr>
              <a:t>Serology screening: </a:t>
            </a:r>
            <a:r>
              <a:rPr lang="en-US" sz="2400" b="0" dirty="0" err="1">
                <a:solidFill>
                  <a:schemeClr val="tx1"/>
                </a:solidFill>
              </a:rPr>
              <a:t>OraQuick</a:t>
            </a:r>
            <a:r>
              <a:rPr lang="en-US" sz="2400" b="0" dirty="0">
                <a:solidFill>
                  <a:schemeClr val="tx1"/>
                </a:solidFill>
              </a:rPr>
              <a:t> HCV Rapid Antibody Test (</a:t>
            </a:r>
            <a:r>
              <a:rPr lang="en-US" sz="2400" b="0" dirty="0" err="1">
                <a:solidFill>
                  <a:schemeClr val="tx1"/>
                </a:solidFill>
              </a:rPr>
              <a:t>OraSure</a:t>
            </a:r>
            <a:r>
              <a:rPr lang="en-US" sz="2400" b="0" dirty="0">
                <a:solidFill>
                  <a:schemeClr val="tx1"/>
                </a:solidFill>
              </a:rPr>
              <a:t> Technologies, Bethlehem, USA)</a:t>
            </a:r>
          </a:p>
          <a:p>
            <a:pPr marL="373063" lvl="1" indent="-373063" eaLnBrk="1" hangingPunct="1">
              <a:spcBef>
                <a:spcPct val="20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GB" sz="2400" b="0" dirty="0">
                <a:solidFill>
                  <a:schemeClr val="tx1"/>
                </a:solidFill>
              </a:rPr>
              <a:t>HCV Viral Load </a:t>
            </a:r>
            <a:r>
              <a:rPr lang="en-US" sz="2400" b="0" dirty="0">
                <a:solidFill>
                  <a:schemeClr val="tx1"/>
                </a:solidFill>
              </a:rPr>
              <a:t>(q-PCR)</a:t>
            </a:r>
            <a:r>
              <a:rPr lang="en-GB" sz="2400" b="0" dirty="0">
                <a:solidFill>
                  <a:schemeClr val="tx1"/>
                </a:solidFill>
              </a:rPr>
              <a:t>: Laboratory </a:t>
            </a:r>
            <a:r>
              <a:rPr lang="en-GB" sz="2400" b="0" dirty="0" smtClean="0">
                <a:solidFill>
                  <a:schemeClr val="tx1"/>
                </a:solidFill>
              </a:rPr>
              <a:t>platforms 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355648" y="3537792"/>
            <a:ext cx="13095180" cy="492328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241896" tIns="123500" rIns="241896" bIns="152905"/>
          <a:lstStyle>
            <a:lvl1pPr marL="295275" indent="-295275" defTabSz="612775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612775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GB" altLang="en-US" sz="3200" dirty="0">
                <a:solidFill>
                  <a:srgbClr val="00007E"/>
                </a:solidFill>
              </a:rPr>
              <a:t>Background</a:t>
            </a:r>
          </a:p>
          <a:p>
            <a:pPr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US" sz="2400" b="0" dirty="0">
                <a:solidFill>
                  <a:schemeClr val="tx1"/>
                </a:solidFill>
              </a:rPr>
              <a:t>According to </a:t>
            </a:r>
            <a:r>
              <a:rPr lang="en-US" sz="2400" b="0" dirty="0" smtClean="0">
                <a:solidFill>
                  <a:schemeClr val="tx1"/>
                </a:solidFill>
              </a:rPr>
              <a:t>WHO estimates, 80 </a:t>
            </a:r>
            <a:r>
              <a:rPr lang="en-US" sz="2400" b="0" dirty="0">
                <a:solidFill>
                  <a:schemeClr val="tx1"/>
                </a:solidFill>
              </a:rPr>
              <a:t>million people </a:t>
            </a:r>
            <a:r>
              <a:rPr lang="en-US" sz="2400" b="0" dirty="0" smtClean="0">
                <a:solidFill>
                  <a:schemeClr val="tx1"/>
                </a:solidFill>
              </a:rPr>
              <a:t>globally are </a:t>
            </a:r>
            <a:r>
              <a:rPr lang="en-US" sz="2400" b="0" dirty="0">
                <a:solidFill>
                  <a:schemeClr val="tx1"/>
                </a:solidFill>
              </a:rPr>
              <a:t>chronically infected by hepatitis C virus </a:t>
            </a:r>
            <a:r>
              <a:rPr lang="en-US" sz="2400" b="0" dirty="0" smtClean="0">
                <a:solidFill>
                  <a:schemeClr val="tx1"/>
                </a:solidFill>
              </a:rPr>
              <a:t>(HCV ) and 2.3 </a:t>
            </a:r>
            <a:r>
              <a:rPr lang="en-US" sz="2400" b="0" dirty="0">
                <a:solidFill>
                  <a:schemeClr val="tx1"/>
                </a:solidFill>
              </a:rPr>
              <a:t>million people living with HIV are co-infected with </a:t>
            </a:r>
            <a:r>
              <a:rPr lang="en-US" sz="2400" b="0" dirty="0" smtClean="0">
                <a:solidFill>
                  <a:schemeClr val="tx1"/>
                </a:solidFill>
              </a:rPr>
              <a:t>HIV and HCV. HIV </a:t>
            </a:r>
            <a:r>
              <a:rPr lang="en-US" sz="2400" b="0" dirty="0">
                <a:solidFill>
                  <a:schemeClr val="tx1"/>
                </a:solidFill>
              </a:rPr>
              <a:t>and HCV infections share common risk factors </a:t>
            </a:r>
            <a:r>
              <a:rPr lang="en-US" sz="2400" b="0" dirty="0" smtClean="0">
                <a:solidFill>
                  <a:schemeClr val="tx1"/>
                </a:solidFill>
              </a:rPr>
              <a:t>(ex, unscreened </a:t>
            </a:r>
            <a:r>
              <a:rPr lang="en-US" sz="2400" b="0" dirty="0">
                <a:solidFill>
                  <a:schemeClr val="tx1"/>
                </a:solidFill>
              </a:rPr>
              <a:t>blood </a:t>
            </a:r>
            <a:r>
              <a:rPr lang="en-US" sz="2400" b="0" dirty="0" smtClean="0">
                <a:solidFill>
                  <a:schemeClr val="tx1"/>
                </a:solidFill>
              </a:rPr>
              <a:t>transfusion, unsafe injection</a:t>
            </a:r>
            <a:r>
              <a:rPr lang="en-US" sz="2400" b="0" dirty="0">
                <a:solidFill>
                  <a:schemeClr val="tx1"/>
                </a:solidFill>
              </a:rPr>
              <a:t>)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  <a:endParaRPr lang="en-US" sz="24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GB" sz="2400" b="0" dirty="0">
                <a:solidFill>
                  <a:schemeClr val="tx1"/>
                </a:solidFill>
              </a:rPr>
              <a:t>As new drugs with </a:t>
            </a:r>
            <a:r>
              <a:rPr lang="en-GB" sz="2400" b="0" dirty="0" smtClean="0">
                <a:solidFill>
                  <a:schemeClr val="tx1"/>
                </a:solidFill>
              </a:rPr>
              <a:t>better efficacy and  tolerability become </a:t>
            </a:r>
            <a:r>
              <a:rPr lang="en-GB" sz="2400" b="0" dirty="0">
                <a:solidFill>
                  <a:schemeClr val="tx1"/>
                </a:solidFill>
              </a:rPr>
              <a:t>widely available, </a:t>
            </a:r>
            <a:r>
              <a:rPr lang="en-US" sz="2400" b="0" dirty="0" smtClean="0">
                <a:solidFill>
                  <a:schemeClr val="tx1"/>
                </a:solidFill>
              </a:rPr>
              <a:t>data </a:t>
            </a:r>
            <a:r>
              <a:rPr lang="en-US" sz="2400" b="0" dirty="0">
                <a:solidFill>
                  <a:schemeClr val="tx1"/>
                </a:solidFill>
              </a:rPr>
              <a:t>on the burden of </a:t>
            </a:r>
            <a:r>
              <a:rPr lang="en-US" sz="2400" b="0" dirty="0" smtClean="0">
                <a:solidFill>
                  <a:schemeClr val="tx1"/>
                </a:solidFill>
              </a:rPr>
              <a:t> HCV among </a:t>
            </a:r>
            <a:r>
              <a:rPr lang="en-US" sz="2400" b="0" dirty="0">
                <a:solidFill>
                  <a:schemeClr val="tx1"/>
                </a:solidFill>
              </a:rPr>
              <a:t>HIV patients in sub-Saharan Africa </a:t>
            </a:r>
            <a:r>
              <a:rPr lang="en-US" sz="2400" b="0" dirty="0" smtClean="0">
                <a:solidFill>
                  <a:schemeClr val="tx1"/>
                </a:solidFill>
              </a:rPr>
              <a:t>is lacking. </a:t>
            </a:r>
          </a:p>
          <a:p>
            <a:pPr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US" sz="2400" b="0" dirty="0" smtClean="0">
                <a:solidFill>
                  <a:schemeClr val="tx1"/>
                </a:solidFill>
              </a:rPr>
              <a:t>We </a:t>
            </a:r>
            <a:r>
              <a:rPr lang="en-US" sz="2400" b="0" dirty="0">
                <a:solidFill>
                  <a:schemeClr val="tx1"/>
                </a:solidFill>
              </a:rPr>
              <a:t>present the results of </a:t>
            </a:r>
            <a:r>
              <a:rPr lang="en-US" sz="2400" b="0" dirty="0" smtClean="0">
                <a:solidFill>
                  <a:schemeClr val="tx1"/>
                </a:solidFill>
              </a:rPr>
              <a:t>screening </a:t>
            </a:r>
            <a:r>
              <a:rPr lang="en-US" sz="2400" b="0" dirty="0">
                <a:solidFill>
                  <a:schemeClr val="tx1"/>
                </a:solidFill>
              </a:rPr>
              <a:t>activities among HIV positive cohorts at 5 </a:t>
            </a:r>
            <a:r>
              <a:rPr lang="en-US" sz="2400" b="0" dirty="0" smtClean="0">
                <a:solidFill>
                  <a:schemeClr val="tx1"/>
                </a:solidFill>
              </a:rPr>
              <a:t>MSF-supported sites in </a:t>
            </a:r>
            <a:r>
              <a:rPr lang="en-US" sz="2400" b="0" dirty="0">
                <a:solidFill>
                  <a:schemeClr val="tx1"/>
                </a:solidFill>
              </a:rPr>
              <a:t>4 countries in Eastern and Southern </a:t>
            </a:r>
            <a:r>
              <a:rPr lang="en-US" sz="2400" b="0" dirty="0" smtClean="0">
                <a:solidFill>
                  <a:schemeClr val="tx1"/>
                </a:solidFill>
              </a:rPr>
              <a:t>Africa. </a:t>
            </a:r>
          </a:p>
          <a:p>
            <a:pPr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endParaRPr lang="en-US" sz="1800" b="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endParaRPr lang="en-US" sz="18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endParaRPr lang="en-GB" altLang="en-US" sz="1800" b="0" dirty="0">
              <a:solidFill>
                <a:schemeClr val="tx1"/>
              </a:solidFill>
            </a:endParaRPr>
          </a:p>
        </p:txBody>
      </p:sp>
      <p:sp>
        <p:nvSpPr>
          <p:cNvPr id="15365" name="Text Box 950"/>
          <p:cNvSpPr txBox="1">
            <a:spLocks noChangeArrowheads="1"/>
          </p:cNvSpPr>
          <p:nvPr/>
        </p:nvSpPr>
        <p:spPr bwMode="auto">
          <a:xfrm>
            <a:off x="26694177" y="9911433"/>
            <a:ext cx="12694874" cy="819871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251440" tIns="17643" rIns="251440" bIns="194072"/>
          <a:lstStyle>
            <a:lvl1pPr marL="303213" indent="-303213" defTabSz="639763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639763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73063" indent="-373063" defTabSz="612775"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  <a:tabLst>
                <a:tab pos="512763" algn="l"/>
              </a:tabLst>
            </a:pPr>
            <a:r>
              <a:rPr lang="en-GB" altLang="en-US" sz="3200" dirty="0">
                <a:solidFill>
                  <a:srgbClr val="00007E"/>
                </a:solidFill>
              </a:rPr>
              <a:t>Discussion</a:t>
            </a:r>
          </a:p>
          <a:p>
            <a:pPr marL="295275" indent="-295275" defTabSz="612775"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US" sz="2400" b="0" dirty="0">
                <a:solidFill>
                  <a:schemeClr val="tx1"/>
                </a:solidFill>
              </a:rPr>
              <a:t>In 4 sub-Saharan countries, HCV prevalence among PLWHA was low, ranging between 0.04 and 1%. </a:t>
            </a:r>
          </a:p>
          <a:p>
            <a:pPr marL="295275" indent="-295275" defTabSz="612775"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US" sz="2400" b="0" dirty="0">
                <a:solidFill>
                  <a:schemeClr val="tx1"/>
                </a:solidFill>
              </a:rPr>
              <a:t>The higher prevalence of </a:t>
            </a:r>
            <a:r>
              <a:rPr lang="en-US" sz="2400" b="0" dirty="0" smtClean="0">
                <a:solidFill>
                  <a:schemeClr val="tx1"/>
                </a:solidFill>
              </a:rPr>
              <a:t>HCV </a:t>
            </a:r>
            <a:r>
              <a:rPr lang="en-US" sz="2400" b="0" dirty="0">
                <a:solidFill>
                  <a:schemeClr val="tx1"/>
                </a:solidFill>
              </a:rPr>
              <a:t>in Mozambique may be linked to the screening of high-risk populations, especially PWIDs.</a:t>
            </a:r>
          </a:p>
          <a:p>
            <a:pPr marL="295275" indent="-295275" defTabSz="612775"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US" sz="2400" b="0" dirty="0">
                <a:solidFill>
                  <a:schemeClr val="tx1"/>
                </a:solidFill>
              </a:rPr>
              <a:t>For these countries, the data on prevalence are </a:t>
            </a:r>
            <a:r>
              <a:rPr lang="en-US" sz="2400" b="0" dirty="0" smtClean="0">
                <a:solidFill>
                  <a:schemeClr val="tx1"/>
                </a:solidFill>
              </a:rPr>
              <a:t>scarce. </a:t>
            </a:r>
            <a:r>
              <a:rPr lang="en-US" sz="2400" b="0" dirty="0">
                <a:solidFill>
                  <a:schemeClr val="tx1"/>
                </a:solidFill>
              </a:rPr>
              <a:t>Different studies have reported prevalence of 1-10% among PLWHA in Kenya, 0.06-5.6% in Uganda and 0-15 % in Mozambique. Our results are lower than the previous published estimates. </a:t>
            </a:r>
          </a:p>
          <a:p>
            <a:pPr marL="295275" indent="-295275" defTabSz="612775"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US" sz="2400" b="0" dirty="0">
                <a:solidFill>
                  <a:schemeClr val="tx1"/>
                </a:solidFill>
              </a:rPr>
              <a:t>Despite the small number of VL tests performed, the low proportion of </a:t>
            </a:r>
            <a:r>
              <a:rPr lang="en-US" sz="2400" b="0" dirty="0" smtClean="0">
                <a:solidFill>
                  <a:schemeClr val="tx1"/>
                </a:solidFill>
              </a:rPr>
              <a:t>HCV in </a:t>
            </a:r>
            <a:r>
              <a:rPr lang="en-US" sz="2400" b="0" dirty="0">
                <a:solidFill>
                  <a:schemeClr val="tx1"/>
                </a:solidFill>
              </a:rPr>
              <a:t>Uganda and Kenya raises the question of cross-reactivity of serological tests in these contexts. </a:t>
            </a:r>
          </a:p>
          <a:p>
            <a:pPr marL="295275" indent="-295275" defTabSz="612775"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US" sz="2400" b="0" dirty="0">
                <a:solidFill>
                  <a:schemeClr val="tx1"/>
                </a:solidFill>
              </a:rPr>
              <a:t>Access to screening, VL testing and HCV treatment remains a challenge in sub Saharan countries. </a:t>
            </a:r>
          </a:p>
          <a:p>
            <a:pPr marL="295275" indent="-295275" defTabSz="612775"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US" sz="2400" b="0" dirty="0">
                <a:solidFill>
                  <a:schemeClr val="tx1"/>
                </a:solidFill>
              </a:rPr>
              <a:t>Data on specific high-risk groups such as intravenous drug users are still lacking. </a:t>
            </a:r>
          </a:p>
          <a:p>
            <a:pPr marL="295275" indent="-295275" defTabSz="612775"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r>
              <a:rPr lang="en-US" altLang="en-US" sz="2400" b="0" dirty="0">
                <a:solidFill>
                  <a:schemeClr val="tx1"/>
                </a:solidFill>
              </a:rPr>
              <a:t>Adequate assessment of the prevalence of HIV-HCV co-infection is needed to guide screening and treatment strategies at national and regional levels.</a:t>
            </a:r>
            <a:endParaRPr lang="fr-FR" altLang="en-US" sz="2400" b="0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115000"/>
              </a:lnSpc>
              <a:spcBef>
                <a:spcPct val="15000"/>
              </a:spcBef>
              <a:spcAft>
                <a:spcPct val="15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endParaRPr lang="fr-FR" altLang="en-US" sz="1800" b="0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115000"/>
              </a:lnSpc>
              <a:spcBef>
                <a:spcPct val="15000"/>
              </a:spcBef>
              <a:spcAft>
                <a:spcPct val="15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endParaRPr lang="en-US" altLang="en-US" sz="1800" b="0" dirty="0">
              <a:solidFill>
                <a:schemeClr val="tx2"/>
              </a:solidFill>
            </a:endParaRPr>
          </a:p>
          <a:p>
            <a:pPr eaLnBrk="1" hangingPunct="1">
              <a:lnSpc>
                <a:spcPct val="115000"/>
              </a:lnSpc>
              <a:spcBef>
                <a:spcPct val="15000"/>
              </a:spcBef>
              <a:spcAft>
                <a:spcPct val="15000"/>
              </a:spcAft>
              <a:buClr>
                <a:srgbClr val="D61A1E"/>
              </a:buClr>
              <a:buSzPct val="120000"/>
              <a:buFont typeface="Wingdings" charset="2"/>
              <a:buChar char="§"/>
            </a:pPr>
            <a:endParaRPr lang="en-US" altLang="en-US" sz="2200" b="0" dirty="0">
              <a:solidFill>
                <a:schemeClr val="tx2"/>
              </a:solidFill>
            </a:endParaRPr>
          </a:p>
        </p:txBody>
      </p:sp>
      <p:sp>
        <p:nvSpPr>
          <p:cNvPr id="15366" name="Text Box 957"/>
          <p:cNvSpPr txBox="1">
            <a:spLocks noChangeArrowheads="1"/>
          </p:cNvSpPr>
          <p:nvPr/>
        </p:nvSpPr>
        <p:spPr bwMode="auto">
          <a:xfrm>
            <a:off x="469900" y="258391"/>
            <a:ext cx="38665150" cy="83099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638175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638175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5400" dirty="0"/>
              <a:t>LOW HCV PREVALENCE AMONG HIV+ INDIVIDUALS IN SUB-SAHARAN AFRICA</a:t>
            </a:r>
            <a:endParaRPr lang="en-US" altLang="en-US" sz="4400" dirty="0"/>
          </a:p>
        </p:txBody>
      </p:sp>
      <p:sp>
        <p:nvSpPr>
          <p:cNvPr id="15367" name="Text Box 958"/>
          <p:cNvSpPr txBox="1">
            <a:spLocks noChangeArrowheads="1"/>
          </p:cNvSpPr>
          <p:nvPr/>
        </p:nvSpPr>
        <p:spPr bwMode="auto">
          <a:xfrm>
            <a:off x="4447381" y="1188269"/>
            <a:ext cx="30710187" cy="149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1440" tIns="251440" rIns="251440" bIns="251440"/>
          <a:lstStyle>
            <a:lvl1pPr defTabSz="639763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639763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s-ES" sz="2800" dirty="0" smtClean="0"/>
              <a:t>A. Loarec</a:t>
            </a:r>
            <a:r>
              <a:rPr lang="en-US" sz="2800" baseline="30000" dirty="0"/>
              <a:t>1</a:t>
            </a:r>
            <a:r>
              <a:rPr lang="es-ES" sz="2800" dirty="0"/>
              <a:t>, L. </a:t>
            </a:r>
            <a:r>
              <a:rPr lang="es-ES" sz="2800" dirty="0" err="1"/>
              <a:t>Molfino</a:t>
            </a:r>
            <a:r>
              <a:rPr lang="en-US" sz="2800" baseline="30000" dirty="0"/>
              <a:t>2</a:t>
            </a:r>
            <a:r>
              <a:rPr lang="es-ES" sz="2800" dirty="0"/>
              <a:t>, K. Walter</a:t>
            </a:r>
            <a:r>
              <a:rPr lang="en-US" sz="2800" baseline="30000" dirty="0"/>
              <a:t> 3</a:t>
            </a:r>
            <a:r>
              <a:rPr lang="es-ES" sz="2800" dirty="0"/>
              <a:t>, W. Muyindike</a:t>
            </a:r>
            <a:r>
              <a:rPr lang="en-US" sz="2800" baseline="30000" dirty="0"/>
              <a:t>4</a:t>
            </a:r>
            <a:r>
              <a:rPr lang="es-ES" sz="2800" dirty="0"/>
              <a:t>, V. Carnimeo</a:t>
            </a:r>
            <a:r>
              <a:rPr lang="en-US" sz="2800" baseline="30000" dirty="0"/>
              <a:t>1</a:t>
            </a:r>
            <a:r>
              <a:rPr lang="es-ES" sz="2800" dirty="0"/>
              <a:t>, I. Andrieux-Meyer</a:t>
            </a:r>
            <a:r>
              <a:rPr lang="en-US" sz="2800" baseline="30000" dirty="0"/>
              <a:t>5</a:t>
            </a:r>
            <a:r>
              <a:rPr lang="es-ES" sz="2800" dirty="0"/>
              <a:t>, </a:t>
            </a:r>
            <a:r>
              <a:rPr lang="en-US" sz="2800" dirty="0"/>
              <a:t>S. Balkan</a:t>
            </a:r>
            <a:r>
              <a:rPr lang="en-US" sz="2800" baseline="30000" dirty="0"/>
              <a:t>6</a:t>
            </a:r>
            <a:r>
              <a:rPr lang="en-US" sz="2800" dirty="0"/>
              <a:t>, </a:t>
            </a:r>
            <a:r>
              <a:rPr lang="es-ES" sz="2800" dirty="0"/>
              <a:t>Y. </a:t>
            </a:r>
            <a:r>
              <a:rPr lang="es-ES" sz="2800" dirty="0" err="1"/>
              <a:t>Nzomukunda</a:t>
            </a:r>
            <a:r>
              <a:rPr lang="en-US" sz="2800" baseline="30000" dirty="0"/>
              <a:t>3</a:t>
            </a:r>
            <a:r>
              <a:rPr lang="es-ES" sz="2800" dirty="0"/>
              <a:t>, D. Maman</a:t>
            </a:r>
            <a:r>
              <a:rPr lang="en-US" sz="2800" baseline="30000" dirty="0"/>
              <a:t>1</a:t>
            </a:r>
            <a:r>
              <a:rPr lang="es-ES" sz="2800" dirty="0"/>
              <a:t>, J. Mwanga-</a:t>
            </a:r>
            <a:r>
              <a:rPr lang="es-ES" sz="2800" dirty="0" err="1"/>
              <a:t>Amumpaire</a:t>
            </a:r>
            <a:r>
              <a:rPr lang="en-US" sz="2800" baseline="30000" dirty="0"/>
              <a:t>7</a:t>
            </a:r>
            <a:r>
              <a:rPr lang="es-ES" sz="2800" dirty="0"/>
              <a:t>, H. </a:t>
            </a:r>
            <a:r>
              <a:rPr lang="es-ES" sz="2800" dirty="0" err="1"/>
              <a:t>Bygrave</a:t>
            </a:r>
            <a:r>
              <a:rPr lang="en-US" sz="2800" baseline="30000" dirty="0" smtClean="0"/>
              <a:t>8</a:t>
            </a:r>
          </a:p>
          <a:p>
            <a:pPr algn="ctr"/>
            <a:endParaRPr lang="en-US" sz="2400" baseline="30000" dirty="0" smtClean="0"/>
          </a:p>
          <a:p>
            <a:pPr algn="ctr"/>
            <a:r>
              <a:rPr lang="en-GB" altLang="en-US" sz="2400" b="0" baseline="30000" dirty="0" smtClean="0"/>
              <a:t>1</a:t>
            </a:r>
            <a:r>
              <a:rPr lang="en-GB" altLang="en-US" sz="2400" b="0" dirty="0" smtClean="0"/>
              <a:t> </a:t>
            </a:r>
            <a:r>
              <a:rPr lang="es-ES" sz="2400" dirty="0" err="1" smtClean="0"/>
              <a:t>Epicentre</a:t>
            </a:r>
            <a:r>
              <a:rPr lang="es-ES" sz="2400" dirty="0"/>
              <a:t>, Paris, France; </a:t>
            </a:r>
            <a:r>
              <a:rPr lang="en-US" sz="2400" baseline="30000" dirty="0"/>
              <a:t>2</a:t>
            </a:r>
            <a:r>
              <a:rPr lang="es-ES" sz="2400" dirty="0" smtClean="0"/>
              <a:t>. </a:t>
            </a:r>
            <a:r>
              <a:rPr lang="es-ES" sz="2400" dirty="0"/>
              <a:t>MSF, Maputo, Mozambique; </a:t>
            </a:r>
            <a:r>
              <a:rPr lang="es-ES" sz="2400" baseline="30000" dirty="0"/>
              <a:t>3</a:t>
            </a:r>
            <a:r>
              <a:rPr lang="es-ES" sz="2400" dirty="0"/>
              <a:t> MSF, Nairobi, </a:t>
            </a:r>
            <a:r>
              <a:rPr lang="es-ES" sz="2400" dirty="0" err="1"/>
              <a:t>Kenya</a:t>
            </a:r>
            <a:r>
              <a:rPr lang="es-ES" sz="2400" dirty="0"/>
              <a:t>; </a:t>
            </a:r>
            <a:r>
              <a:rPr lang="es-ES" sz="2400" baseline="30000" dirty="0"/>
              <a:t>4</a:t>
            </a:r>
            <a:r>
              <a:rPr lang="es-ES" sz="2400" dirty="0"/>
              <a:t>. </a:t>
            </a:r>
            <a:r>
              <a:rPr lang="es-ES" sz="2400" dirty="0" err="1"/>
              <a:t>MoH</a:t>
            </a:r>
            <a:r>
              <a:rPr lang="es-ES" sz="2400" dirty="0"/>
              <a:t> ISS </a:t>
            </a:r>
            <a:r>
              <a:rPr lang="es-ES" sz="2400" dirty="0" err="1"/>
              <a:t>clinic</a:t>
            </a:r>
            <a:r>
              <a:rPr lang="es-ES" sz="2400" dirty="0"/>
              <a:t>, </a:t>
            </a:r>
            <a:r>
              <a:rPr lang="es-ES" sz="2400" dirty="0" err="1"/>
              <a:t>Mbarara</a:t>
            </a:r>
            <a:r>
              <a:rPr lang="es-ES" sz="2400" dirty="0"/>
              <a:t> Hospital, Uganda </a:t>
            </a:r>
            <a:r>
              <a:rPr lang="es-ES" sz="2400" baseline="30000" dirty="0"/>
              <a:t>5</a:t>
            </a:r>
            <a:r>
              <a:rPr lang="es-ES" sz="2400" dirty="0"/>
              <a:t>. MSF, Geneva, </a:t>
            </a:r>
            <a:r>
              <a:rPr lang="es-ES" sz="2400" dirty="0" err="1"/>
              <a:t>Switzerland</a:t>
            </a:r>
            <a:r>
              <a:rPr lang="es-ES" sz="2400" dirty="0"/>
              <a:t>; </a:t>
            </a:r>
            <a:endParaRPr lang="es-ES" sz="2400" dirty="0" smtClean="0"/>
          </a:p>
          <a:p>
            <a:pPr algn="ctr"/>
            <a:r>
              <a:rPr lang="es-ES" sz="2400" baseline="30000" dirty="0"/>
              <a:t>6</a:t>
            </a:r>
            <a:r>
              <a:rPr lang="es-ES" sz="2400" dirty="0"/>
              <a:t>. MSF, Paris, France; </a:t>
            </a:r>
            <a:r>
              <a:rPr lang="es-ES" sz="2400" baseline="30000" dirty="0"/>
              <a:t>7</a:t>
            </a:r>
            <a:r>
              <a:rPr lang="es-ES" sz="2400" dirty="0"/>
              <a:t>. </a:t>
            </a:r>
            <a:r>
              <a:rPr lang="es-ES" sz="2400" dirty="0" err="1" smtClean="0"/>
              <a:t>Epicentre</a:t>
            </a:r>
            <a:r>
              <a:rPr lang="es-ES" sz="2400" dirty="0"/>
              <a:t>, </a:t>
            </a:r>
            <a:r>
              <a:rPr lang="es-ES" sz="2400" dirty="0" err="1"/>
              <a:t>Mbarara</a:t>
            </a:r>
            <a:r>
              <a:rPr lang="es-ES" sz="2400" dirty="0"/>
              <a:t>, Uganda; </a:t>
            </a:r>
            <a:r>
              <a:rPr lang="es-ES" sz="2400" baseline="30000" dirty="0"/>
              <a:t>8</a:t>
            </a:r>
            <a:r>
              <a:rPr lang="es-ES" sz="2400" dirty="0"/>
              <a:t>. MSF, </a:t>
            </a:r>
            <a:r>
              <a:rPr lang="es-ES" sz="2400" dirty="0" err="1"/>
              <a:t>Southern</a:t>
            </a:r>
            <a:r>
              <a:rPr lang="es-ES" sz="2400" dirty="0"/>
              <a:t> </a:t>
            </a:r>
            <a:r>
              <a:rPr lang="es-ES" sz="2400" dirty="0" err="1"/>
              <a:t>Africa</a:t>
            </a:r>
            <a:r>
              <a:rPr lang="es-ES" sz="2400" dirty="0"/>
              <a:t> Medical </a:t>
            </a:r>
            <a:r>
              <a:rPr lang="es-ES" sz="2400" dirty="0" err="1"/>
              <a:t>Unit</a:t>
            </a:r>
            <a:r>
              <a:rPr lang="es-ES" sz="2400" dirty="0"/>
              <a:t>, South-</a:t>
            </a:r>
            <a:r>
              <a:rPr lang="es-ES" sz="2400" dirty="0" err="1"/>
              <a:t>Africa</a:t>
            </a:r>
            <a:r>
              <a:rPr lang="es-ES" sz="2400" dirty="0" smtClean="0"/>
              <a:t>.</a:t>
            </a:r>
            <a:r>
              <a:rPr lang="en-GB" altLang="en-US" sz="2400" b="0" dirty="0" smtClean="0"/>
              <a:t> </a:t>
            </a:r>
            <a:endParaRPr lang="en-GB" altLang="en-US" sz="2400" b="0" dirty="0"/>
          </a:p>
        </p:txBody>
      </p:sp>
      <p:sp>
        <p:nvSpPr>
          <p:cNvPr id="15368" name="Text Box 3146"/>
          <p:cNvSpPr txBox="1">
            <a:spLocks noChangeArrowheads="1"/>
          </p:cNvSpPr>
          <p:nvPr/>
        </p:nvSpPr>
        <p:spPr bwMode="auto">
          <a:xfrm>
            <a:off x="26694177" y="3646737"/>
            <a:ext cx="12694874" cy="599351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241383" tIns="270524" rIns="241383" bIns="241383"/>
          <a:lstStyle>
            <a:lvl1pPr defTabSz="639763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639763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03213" eaLnBrk="1" hangingPunct="1">
              <a:lnSpc>
                <a:spcPct val="115000"/>
              </a:lnSpc>
              <a:spcBef>
                <a:spcPct val="15000"/>
              </a:spcBef>
              <a:spcAft>
                <a:spcPct val="15000"/>
              </a:spcAft>
              <a:buClr>
                <a:srgbClr val="D61A1E"/>
              </a:buClr>
              <a:buSzPct val="50000"/>
            </a:pPr>
            <a:r>
              <a:rPr lang="en-US" sz="2400" b="0" dirty="0"/>
              <a:t>Table 2: </a:t>
            </a:r>
            <a:r>
              <a:rPr lang="en-US" sz="2400" b="0" dirty="0" smtClean="0"/>
              <a:t>Chronic HCV </a:t>
            </a:r>
            <a:r>
              <a:rPr lang="en-US" sz="2400" b="0" dirty="0"/>
              <a:t>status </a:t>
            </a:r>
            <a:r>
              <a:rPr lang="en-US" sz="2400" b="0" dirty="0" smtClean="0"/>
              <a:t>confirmed by VL </a:t>
            </a:r>
            <a:r>
              <a:rPr lang="en-US" sz="2400" b="0" dirty="0"/>
              <a:t>among </a:t>
            </a:r>
            <a:r>
              <a:rPr lang="en-US" sz="2400" b="0" dirty="0" smtClean="0"/>
              <a:t>HIV </a:t>
            </a:r>
            <a:r>
              <a:rPr lang="en-US" sz="2400" b="0" dirty="0"/>
              <a:t>patients at 5 MSF sites</a:t>
            </a:r>
          </a:p>
          <a:p>
            <a:pPr defTabSz="612775"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</a:pPr>
            <a:endParaRPr lang="en-US" sz="1800" b="0" dirty="0"/>
          </a:p>
          <a:p>
            <a:pPr defTabSz="612775"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</a:pPr>
            <a:endParaRPr lang="en-US" sz="1800" b="0" dirty="0" smtClean="0"/>
          </a:p>
          <a:p>
            <a:pPr defTabSz="612775"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</a:pPr>
            <a:endParaRPr lang="en-US" sz="1800" b="0" dirty="0"/>
          </a:p>
          <a:p>
            <a:pPr defTabSz="612775"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</a:pPr>
            <a:endParaRPr lang="en-US" sz="1800" b="0" dirty="0" smtClean="0"/>
          </a:p>
          <a:p>
            <a:pPr defTabSz="612775"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</a:pPr>
            <a:endParaRPr lang="en-US" sz="1800" b="0" dirty="0"/>
          </a:p>
          <a:p>
            <a:pPr defTabSz="612775"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</a:pPr>
            <a:endParaRPr lang="en-US" sz="1800" b="0" dirty="0" smtClean="0"/>
          </a:p>
          <a:p>
            <a:pPr defTabSz="612775"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</a:pPr>
            <a:endParaRPr lang="en-US" sz="1800" b="0" dirty="0" smtClean="0"/>
          </a:p>
          <a:p>
            <a:pPr defTabSz="612775"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</a:pPr>
            <a:endParaRPr lang="en-US" sz="1800" b="0" dirty="0"/>
          </a:p>
          <a:p>
            <a:pPr defTabSz="612775" eaLnBrk="1" hangingPunct="1">
              <a:lnSpc>
                <a:spcPct val="130000"/>
              </a:lnSpc>
              <a:spcBef>
                <a:spcPct val="15000"/>
              </a:spcBef>
              <a:spcAft>
                <a:spcPct val="20000"/>
              </a:spcAft>
              <a:buClr>
                <a:srgbClr val="D61A1E"/>
              </a:buClr>
              <a:buSzPct val="120000"/>
            </a:pPr>
            <a:endParaRPr lang="en-US" sz="1800" b="0" dirty="0" smtClean="0"/>
          </a:p>
          <a:p>
            <a:pPr marL="588963" indent="-285750" eaLnBrk="1" hangingPunct="1">
              <a:lnSpc>
                <a:spcPct val="115000"/>
              </a:lnSpc>
              <a:spcBef>
                <a:spcPct val="15000"/>
              </a:spcBef>
              <a:spcAft>
                <a:spcPct val="15000"/>
              </a:spcAft>
              <a:buClr>
                <a:srgbClr val="D61A1E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400" b="0" dirty="0" smtClean="0">
                <a:solidFill>
                  <a:schemeClr val="tx1"/>
                </a:solidFill>
              </a:rPr>
              <a:t>Proportion of active infection among the serology positive patients was low at the Kenya and Uganda sites, but was high at the Mozambique site.</a:t>
            </a:r>
          </a:p>
        </p:txBody>
      </p:sp>
      <p:sp>
        <p:nvSpPr>
          <p:cNvPr id="15369" name="Rectangle 3373"/>
          <p:cNvSpPr>
            <a:spLocks noChangeArrowheads="1"/>
          </p:cNvSpPr>
          <p:nvPr/>
        </p:nvSpPr>
        <p:spPr bwMode="auto">
          <a:xfrm>
            <a:off x="26716039" y="18441665"/>
            <a:ext cx="12673012" cy="110998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241896" tIns="94095" rIns="241896" bIns="241896"/>
          <a:lstStyle>
            <a:lvl1pPr defTabSz="612775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612775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6000" indent="-303213" defTabSz="639763"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>
                <a:solidFill>
                  <a:srgbClr val="00007E"/>
                </a:solidFill>
              </a:rPr>
              <a:t>Acknowledgements</a:t>
            </a: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tx1"/>
                </a:solidFill>
              </a:rPr>
              <a:t>Communities and patients, Ministries of Health and partners of the different sites </a:t>
            </a: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15370" name="Rectangle 3374"/>
          <p:cNvSpPr>
            <a:spLocks noChangeArrowheads="1"/>
          </p:cNvSpPr>
          <p:nvPr/>
        </p:nvSpPr>
        <p:spPr bwMode="auto">
          <a:xfrm>
            <a:off x="355648" y="8726414"/>
            <a:ext cx="13095179" cy="118501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241896" tIns="123500" rIns="241896" bIns="152905"/>
          <a:lstStyle/>
          <a:p>
            <a:pPr marL="295275" indent="-295275" defTabSz="612775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GB" altLang="en-US" sz="3200" smtClean="0">
                <a:solidFill>
                  <a:srgbClr val="00007E"/>
                </a:solidFill>
              </a:rPr>
              <a:t>Objective</a:t>
            </a:r>
            <a:endParaRPr lang="en-GB" altLang="en-US" sz="3200" dirty="0">
              <a:solidFill>
                <a:srgbClr val="00007E"/>
              </a:solidFill>
            </a:endParaRPr>
          </a:p>
          <a:p>
            <a:pPr marL="295275" indent="-295275" defTabSz="612775">
              <a:lnSpc>
                <a:spcPct val="15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de-CH" sz="2400" b="0" dirty="0" err="1">
                <a:solidFill>
                  <a:schemeClr val="tx1"/>
                </a:solidFill>
              </a:rPr>
              <a:t>To</a:t>
            </a:r>
            <a:r>
              <a:rPr lang="de-CH" sz="2400" b="0" dirty="0">
                <a:solidFill>
                  <a:schemeClr val="tx1"/>
                </a:solidFill>
              </a:rPr>
              <a:t> </a:t>
            </a:r>
            <a:r>
              <a:rPr lang="fr-FR" sz="2400" b="0" dirty="0" err="1">
                <a:solidFill>
                  <a:schemeClr val="tx1"/>
                </a:solidFill>
              </a:rPr>
              <a:t>assess</a:t>
            </a:r>
            <a:r>
              <a:rPr lang="fr-FR" sz="2400" b="0" dirty="0">
                <a:solidFill>
                  <a:schemeClr val="tx1"/>
                </a:solidFill>
              </a:rPr>
              <a:t> HCV </a:t>
            </a:r>
            <a:r>
              <a:rPr lang="fr-FR" sz="2400" b="0" dirty="0" err="1">
                <a:solidFill>
                  <a:schemeClr val="tx1"/>
                </a:solidFill>
              </a:rPr>
              <a:t>prevalence</a:t>
            </a:r>
            <a:r>
              <a:rPr lang="fr-FR" sz="2400" b="0" dirty="0">
                <a:solidFill>
                  <a:schemeClr val="tx1"/>
                </a:solidFill>
              </a:rPr>
              <a:t> </a:t>
            </a:r>
            <a:r>
              <a:rPr lang="fr-FR" sz="2400" b="0" dirty="0" err="1">
                <a:solidFill>
                  <a:schemeClr val="tx1"/>
                </a:solidFill>
              </a:rPr>
              <a:t>among</a:t>
            </a:r>
            <a:r>
              <a:rPr lang="fr-FR" sz="2400" b="0" dirty="0">
                <a:solidFill>
                  <a:schemeClr val="tx1"/>
                </a:solidFill>
              </a:rPr>
              <a:t> </a:t>
            </a:r>
            <a:r>
              <a:rPr lang="fr-FR" sz="2400" b="0" dirty="0" smtClean="0">
                <a:solidFill>
                  <a:schemeClr val="tx1"/>
                </a:solidFill>
              </a:rPr>
              <a:t>HIV positive </a:t>
            </a:r>
            <a:r>
              <a:rPr lang="fr-FR" sz="2400" b="0" dirty="0">
                <a:solidFill>
                  <a:schemeClr val="tx1"/>
                </a:solidFill>
              </a:rPr>
              <a:t>patients</a:t>
            </a:r>
            <a:endParaRPr lang="en-US" sz="2400" b="0" dirty="0">
              <a:solidFill>
                <a:schemeClr val="tx1"/>
              </a:solidFill>
            </a:endParaRPr>
          </a:p>
          <a:p>
            <a:pPr marL="295275" indent="-295275" defTabSz="612775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endParaRPr lang="en-US" altLang="en-US" sz="3200" dirty="0">
              <a:solidFill>
                <a:srgbClr val="00007E"/>
              </a:solidFill>
            </a:endParaRPr>
          </a:p>
        </p:txBody>
      </p:sp>
      <p:sp>
        <p:nvSpPr>
          <p:cNvPr id="38418" name="Text Box 3602"/>
          <p:cNvSpPr txBox="1">
            <a:spLocks noChangeArrowheads="1"/>
          </p:cNvSpPr>
          <p:nvPr/>
        </p:nvSpPr>
        <p:spPr bwMode="auto">
          <a:xfrm>
            <a:off x="4967288" y="3303588"/>
            <a:ext cx="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05175" dir="4091915" algn="ctr" rotWithShape="0">
              <a:schemeClr val="bg2">
                <a:alpha val="74998"/>
              </a:schemeClr>
            </a:outerShdw>
          </a:effectLst>
        </p:spPr>
        <p:txBody>
          <a:bodyPr wrap="none" lIns="0" tIns="0" rIns="0" bIns="0">
            <a:spAutoFit/>
          </a:bodyPr>
          <a:lstStyle>
            <a:lvl1pPr defTabSz="639763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639763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ts val="1675"/>
              </a:lnSpc>
            </a:pPr>
            <a:endParaRPr lang="fr-FR" altLang="en-US" sz="1200" b="0">
              <a:solidFill>
                <a:schemeClr val="tx1"/>
              </a:solidFill>
            </a:endParaRPr>
          </a:p>
        </p:txBody>
      </p:sp>
      <p:sp>
        <p:nvSpPr>
          <p:cNvPr id="15374" name="Text Box 3738"/>
          <p:cNvSpPr txBox="1">
            <a:spLocks noChangeArrowheads="1"/>
          </p:cNvSpPr>
          <p:nvPr/>
        </p:nvSpPr>
        <p:spPr bwMode="auto">
          <a:xfrm>
            <a:off x="355648" y="2264348"/>
            <a:ext cx="5354452" cy="78689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51440" tIns="164667" rIns="251440" bIns="105857">
            <a:spAutoFit/>
          </a:bodyPr>
          <a:lstStyle>
            <a:lvl1pPr defTabSz="639763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639763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70000"/>
              </a:spcBef>
            </a:pPr>
            <a:r>
              <a:rPr lang="fr-FR" altLang="en-US" sz="2100" dirty="0" smtClean="0">
                <a:solidFill>
                  <a:srgbClr val="000066"/>
                </a:solidFill>
                <a:cs typeface="Arial" charset="0"/>
              </a:rPr>
              <a:t>Anne.loarec@epicentre.msf.org</a:t>
            </a:r>
            <a:endParaRPr lang="fr-FR" altLang="en-US" sz="2100" dirty="0">
              <a:solidFill>
                <a:srgbClr val="000066"/>
              </a:solidFill>
              <a:cs typeface="Arial" charset="0"/>
            </a:endParaRPr>
          </a:p>
          <a:p>
            <a:pPr algn="ctr" eaLnBrk="1" hangingPunct="1">
              <a:lnSpc>
                <a:spcPct val="40000"/>
              </a:lnSpc>
              <a:spcBef>
                <a:spcPct val="70000"/>
              </a:spcBef>
            </a:pPr>
            <a:r>
              <a:rPr lang="fr-FR" altLang="en-US" sz="2100" dirty="0">
                <a:solidFill>
                  <a:srgbClr val="000066"/>
                </a:solidFill>
                <a:cs typeface="Arial" charset="0"/>
              </a:rPr>
              <a:t>Tél: +33 1 40 21 55 </a:t>
            </a:r>
            <a:r>
              <a:rPr lang="fr-FR" altLang="en-US" sz="2100" dirty="0" smtClean="0">
                <a:solidFill>
                  <a:srgbClr val="000066"/>
                </a:solidFill>
                <a:cs typeface="Arial" charset="0"/>
              </a:rPr>
              <a:t>17</a:t>
            </a:r>
            <a:endParaRPr lang="fr-FR" altLang="en-US" sz="21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7" name="Rectangle 3374"/>
          <p:cNvSpPr>
            <a:spLocks noChangeArrowheads="1"/>
          </p:cNvSpPr>
          <p:nvPr/>
        </p:nvSpPr>
        <p:spPr bwMode="auto">
          <a:xfrm>
            <a:off x="13704630" y="3537792"/>
            <a:ext cx="12793919" cy="1601385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241896" tIns="123500" rIns="241896" bIns="152905"/>
          <a:lstStyle>
            <a:lvl1pPr marL="295275" indent="-295275" defTabSz="612775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612775"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accent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73063" indent="-373063"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  <a:tabLst>
                <a:tab pos="512763" algn="l"/>
              </a:tabLst>
            </a:pPr>
            <a:r>
              <a:rPr lang="en-GB" sz="3200" dirty="0">
                <a:solidFill>
                  <a:srgbClr val="00007E"/>
                </a:solidFill>
              </a:rPr>
              <a:t>Results</a:t>
            </a:r>
          </a:p>
          <a:p>
            <a:pPr marL="0" indent="0"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  <a:buClr>
                <a:srgbClr val="D61A1E"/>
              </a:buClr>
              <a:buSzPct val="120000"/>
              <a:tabLst>
                <a:tab pos="512763" algn="l"/>
              </a:tabLst>
            </a:pPr>
            <a:r>
              <a:rPr lang="fr-FR" sz="2400" dirty="0"/>
              <a:t>A</a:t>
            </a:r>
            <a:r>
              <a:rPr lang="fr-FR" sz="2400" dirty="0" smtClean="0"/>
              <a:t>. </a:t>
            </a:r>
            <a:r>
              <a:rPr lang="en-US" sz="2400" dirty="0" smtClean="0"/>
              <a:t>Screening Results </a:t>
            </a:r>
            <a:endParaRPr lang="en-US" sz="2400" dirty="0"/>
          </a:p>
          <a:p>
            <a:pPr marL="373063" indent="-373063" eaLnBrk="1" hangingPunct="1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  <a:tabLst>
                <a:tab pos="512763" algn="l"/>
              </a:tabLst>
            </a:pPr>
            <a:r>
              <a:rPr lang="en-US" sz="2400" b="0" dirty="0">
                <a:solidFill>
                  <a:schemeClr val="tx1"/>
                </a:solidFill>
              </a:rPr>
              <a:t>In Kenya, 4,500 patients </a:t>
            </a:r>
            <a:r>
              <a:rPr lang="en-US" sz="2400" b="0" dirty="0" smtClean="0">
                <a:solidFill>
                  <a:schemeClr val="tx1"/>
                </a:solidFill>
              </a:rPr>
              <a:t>in the </a:t>
            </a:r>
            <a:r>
              <a:rPr lang="en-US" sz="2400" b="0" dirty="0" err="1" smtClean="0">
                <a:solidFill>
                  <a:schemeClr val="tx1"/>
                </a:solidFill>
              </a:rPr>
              <a:t>Kibera</a:t>
            </a:r>
            <a:r>
              <a:rPr lang="en-US" sz="2400" b="0" dirty="0" smtClean="0">
                <a:solidFill>
                  <a:schemeClr val="tx1"/>
                </a:solidFill>
              </a:rPr>
              <a:t> HIV cohort </a:t>
            </a:r>
            <a:r>
              <a:rPr lang="en-US" sz="2400" b="0" dirty="0">
                <a:solidFill>
                  <a:schemeClr val="tx1"/>
                </a:solidFill>
              </a:rPr>
              <a:t>were </a:t>
            </a:r>
            <a:r>
              <a:rPr lang="en-US" sz="2400" b="0" dirty="0" smtClean="0">
                <a:solidFill>
                  <a:schemeClr val="tx1"/>
                </a:solidFill>
              </a:rPr>
              <a:t>screened (informal urban settlement in Nairobi). </a:t>
            </a:r>
            <a:r>
              <a:rPr lang="en-US" sz="2400" b="0" dirty="0">
                <a:solidFill>
                  <a:schemeClr val="tx1"/>
                </a:solidFill>
              </a:rPr>
              <a:t>In </a:t>
            </a:r>
            <a:r>
              <a:rPr lang="en-US" sz="2400" b="0" dirty="0" err="1">
                <a:solidFill>
                  <a:schemeClr val="tx1"/>
                </a:solidFill>
              </a:rPr>
              <a:t>Homa</a:t>
            </a:r>
            <a:r>
              <a:rPr lang="en-US" sz="2400" b="0" dirty="0">
                <a:solidFill>
                  <a:schemeClr val="tx1"/>
                </a:solidFill>
              </a:rPr>
              <a:t> Bay, a survey was conducted among 351 patients in one </a:t>
            </a:r>
            <a:r>
              <a:rPr lang="en-US" sz="2400" b="0" dirty="0" smtClean="0">
                <a:solidFill>
                  <a:schemeClr val="tx1"/>
                </a:solidFill>
              </a:rPr>
              <a:t>inpatient </a:t>
            </a:r>
            <a:r>
              <a:rPr lang="en-US" sz="2400" b="0" dirty="0">
                <a:solidFill>
                  <a:schemeClr val="tx1"/>
                </a:solidFill>
              </a:rPr>
              <a:t>department of the district hospital.</a:t>
            </a:r>
          </a:p>
          <a:p>
            <a:pPr marL="373063" indent="-373063" eaLnBrk="1" hangingPunct="1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  <a:tabLst>
                <a:tab pos="512763" algn="l"/>
              </a:tabLst>
            </a:pPr>
            <a:r>
              <a:rPr lang="en-US" sz="2400" b="0" dirty="0">
                <a:solidFill>
                  <a:schemeClr val="tx1"/>
                </a:solidFill>
              </a:rPr>
              <a:t>In </a:t>
            </a:r>
            <a:r>
              <a:rPr lang="en-US" sz="2400" b="0" dirty="0" err="1">
                <a:solidFill>
                  <a:schemeClr val="tx1"/>
                </a:solidFill>
              </a:rPr>
              <a:t>Chiradzulu</a:t>
            </a:r>
            <a:r>
              <a:rPr lang="en-US" sz="2400" b="0" dirty="0">
                <a:solidFill>
                  <a:schemeClr val="tx1"/>
                </a:solidFill>
              </a:rPr>
              <a:t> (Malawi), a </a:t>
            </a:r>
            <a:r>
              <a:rPr lang="en-US" sz="2400" b="0" dirty="0" smtClean="0">
                <a:solidFill>
                  <a:schemeClr val="tx1"/>
                </a:solidFill>
              </a:rPr>
              <a:t>clinic-based survey </a:t>
            </a:r>
            <a:r>
              <a:rPr lang="en-US" sz="2400" b="0" dirty="0">
                <a:solidFill>
                  <a:schemeClr val="tx1"/>
                </a:solidFill>
              </a:rPr>
              <a:t>included </a:t>
            </a:r>
            <a:r>
              <a:rPr lang="en-US" sz="2400" b="0" dirty="0" smtClean="0">
                <a:solidFill>
                  <a:schemeClr val="tx1"/>
                </a:solidFill>
              </a:rPr>
              <a:t>385 HIV positive patients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under </a:t>
            </a:r>
            <a:r>
              <a:rPr lang="en-US" sz="2400" b="0" dirty="0">
                <a:solidFill>
                  <a:schemeClr val="tx1"/>
                </a:solidFill>
              </a:rPr>
              <a:t>ART treatment for </a:t>
            </a:r>
            <a:r>
              <a:rPr lang="en-US" sz="2400" b="0" dirty="0" smtClean="0">
                <a:solidFill>
                  <a:schemeClr val="tx1"/>
                </a:solidFill>
              </a:rPr>
              <a:t>&gt;10 </a:t>
            </a:r>
            <a:r>
              <a:rPr lang="en-US" sz="2400" b="0" dirty="0">
                <a:solidFill>
                  <a:schemeClr val="tx1"/>
                </a:solidFill>
              </a:rPr>
              <a:t>years. </a:t>
            </a:r>
          </a:p>
          <a:p>
            <a:pPr marL="373063" indent="-373063" eaLnBrk="1" hangingPunct="1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  <a:tabLst>
                <a:tab pos="512763" algn="l"/>
              </a:tabLst>
            </a:pPr>
            <a:r>
              <a:rPr lang="en-US" sz="2400" b="0" dirty="0">
                <a:solidFill>
                  <a:schemeClr val="tx1"/>
                </a:solidFill>
              </a:rPr>
              <a:t>In Maputo (Mozambique), the </a:t>
            </a:r>
            <a:r>
              <a:rPr lang="en-US" sz="2400" b="0" dirty="0" smtClean="0">
                <a:solidFill>
                  <a:schemeClr val="tx1"/>
                </a:solidFill>
              </a:rPr>
              <a:t>clinic-based screening targeted </a:t>
            </a:r>
            <a:r>
              <a:rPr lang="en-US" sz="2400" b="0" dirty="0">
                <a:solidFill>
                  <a:schemeClr val="tx1"/>
                </a:solidFill>
              </a:rPr>
              <a:t>patients with advanced </a:t>
            </a:r>
            <a:r>
              <a:rPr lang="en-US" sz="2400" b="0" dirty="0" smtClean="0">
                <a:solidFill>
                  <a:schemeClr val="tx1"/>
                </a:solidFill>
              </a:rPr>
              <a:t>HIV disease </a:t>
            </a:r>
            <a:r>
              <a:rPr lang="en-US" sz="2400" b="0" dirty="0">
                <a:solidFill>
                  <a:schemeClr val="tx1"/>
                </a:solidFill>
              </a:rPr>
              <a:t>or those belonging to a high-risk group, such as intravenous drug </a:t>
            </a:r>
            <a:r>
              <a:rPr lang="en-US" sz="2400" b="0" dirty="0" smtClean="0">
                <a:solidFill>
                  <a:schemeClr val="tx1"/>
                </a:solidFill>
              </a:rPr>
              <a:t>users. </a:t>
            </a:r>
            <a:endParaRPr lang="en-US" sz="2400" b="0" dirty="0">
              <a:solidFill>
                <a:schemeClr val="tx1"/>
              </a:solidFill>
            </a:endParaRPr>
          </a:p>
          <a:p>
            <a:pPr marL="373063" indent="-373063" eaLnBrk="1" hangingPunct="1">
              <a:lnSpc>
                <a:spcPct val="130000"/>
              </a:lnSpc>
              <a:spcBef>
                <a:spcPct val="20000"/>
              </a:spcBef>
              <a:spcAft>
                <a:spcPct val="20000"/>
              </a:spcAft>
              <a:buClr>
                <a:srgbClr val="D61A1E"/>
              </a:buClr>
              <a:buSzPct val="120000"/>
              <a:buFont typeface="Wingdings" charset="2"/>
              <a:buChar char="§"/>
              <a:tabLst>
                <a:tab pos="512763" algn="l"/>
              </a:tabLst>
            </a:pPr>
            <a:r>
              <a:rPr lang="en-US" sz="2400" b="0" dirty="0">
                <a:solidFill>
                  <a:schemeClr val="tx1"/>
                </a:solidFill>
              </a:rPr>
              <a:t>In Uganda, </a:t>
            </a:r>
            <a:r>
              <a:rPr lang="en-US" sz="2400" b="0" dirty="0" smtClean="0">
                <a:solidFill>
                  <a:schemeClr val="tx1"/>
                </a:solidFill>
              </a:rPr>
              <a:t>voluntary HCV </a:t>
            </a:r>
            <a:r>
              <a:rPr lang="en-US" sz="2400" b="0" dirty="0">
                <a:solidFill>
                  <a:schemeClr val="tx1"/>
                </a:solidFill>
              </a:rPr>
              <a:t>screening was </a:t>
            </a:r>
            <a:r>
              <a:rPr lang="en-US" sz="2400" b="0" dirty="0" smtClean="0">
                <a:solidFill>
                  <a:schemeClr val="tx1"/>
                </a:solidFill>
              </a:rPr>
              <a:t>performed in the </a:t>
            </a:r>
            <a:r>
              <a:rPr lang="en-US" sz="2400" b="0" dirty="0">
                <a:solidFill>
                  <a:schemeClr val="tx1"/>
                </a:solidFill>
              </a:rPr>
              <a:t>HIV cohort of </a:t>
            </a:r>
            <a:r>
              <a:rPr lang="en-US" sz="2400" b="0" dirty="0" err="1">
                <a:solidFill>
                  <a:schemeClr val="tx1"/>
                </a:solidFill>
              </a:rPr>
              <a:t>Mbarara</a:t>
            </a:r>
            <a:r>
              <a:rPr lang="en-US" sz="2400" b="0" dirty="0">
                <a:solidFill>
                  <a:schemeClr val="tx1"/>
                </a:solidFill>
              </a:rPr>
              <a:t> District Hospital. </a:t>
            </a:r>
          </a:p>
          <a:p>
            <a:pPr marL="303213" indent="0" defTabSz="639763" eaLnBrk="1" hangingPunct="1">
              <a:lnSpc>
                <a:spcPct val="115000"/>
              </a:lnSpc>
              <a:spcBef>
                <a:spcPct val="15000"/>
              </a:spcBef>
              <a:spcAft>
                <a:spcPct val="15000"/>
              </a:spcAft>
              <a:buClr>
                <a:srgbClr val="D61A1E"/>
              </a:buClr>
              <a:buSzPct val="50000"/>
            </a:pPr>
            <a:r>
              <a:rPr lang="en-US" sz="2400" b="0" dirty="0"/>
              <a:t>Table 1: Results of </a:t>
            </a:r>
            <a:r>
              <a:rPr lang="en-US" sz="2400" b="0" dirty="0" smtClean="0"/>
              <a:t>HCV </a:t>
            </a:r>
            <a:r>
              <a:rPr lang="en-US" sz="2400" b="0" dirty="0"/>
              <a:t>screening among HIV patients at 5 MSF sites</a:t>
            </a:r>
          </a:p>
          <a:p>
            <a:pPr marL="588963" indent="-285750" defTabSz="639763" eaLnBrk="1" hangingPunct="1">
              <a:lnSpc>
                <a:spcPct val="115000"/>
              </a:lnSpc>
              <a:spcBef>
                <a:spcPct val="15000"/>
              </a:spcBef>
              <a:spcAft>
                <a:spcPct val="15000"/>
              </a:spcAft>
              <a:buClr>
                <a:srgbClr val="D61A1E"/>
              </a:buClr>
              <a:buSzPct val="50000"/>
              <a:buFont typeface="Wingdings" panose="05000000000000000000" pitchFamily="2" charset="2"/>
              <a:buChar char="q"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88963" indent="-285750" defTabSz="639763" eaLnBrk="1" hangingPunct="1">
              <a:lnSpc>
                <a:spcPct val="115000"/>
              </a:lnSpc>
              <a:spcBef>
                <a:spcPct val="15000"/>
              </a:spcBef>
              <a:spcAft>
                <a:spcPct val="15000"/>
              </a:spcAft>
              <a:buClr>
                <a:srgbClr val="D61A1E"/>
              </a:buClr>
              <a:buSzPct val="50000"/>
              <a:buFont typeface="Wingdings" panose="05000000000000000000" pitchFamily="2" charset="2"/>
              <a:buChar char="q"/>
            </a:pPr>
            <a:endParaRPr lang="en-US" sz="2400" b="0" dirty="0">
              <a:solidFill>
                <a:schemeClr val="tx1"/>
              </a:solidFill>
            </a:endParaRPr>
          </a:p>
          <a:p>
            <a:pPr marL="588963" indent="-285750" defTabSz="639763" eaLnBrk="1" hangingPunct="1">
              <a:lnSpc>
                <a:spcPct val="115000"/>
              </a:lnSpc>
              <a:spcBef>
                <a:spcPct val="15000"/>
              </a:spcBef>
              <a:spcAft>
                <a:spcPct val="15000"/>
              </a:spcAft>
              <a:buClr>
                <a:srgbClr val="D61A1E"/>
              </a:buClr>
              <a:buSzPct val="50000"/>
              <a:buFont typeface="Wingdings" panose="05000000000000000000" pitchFamily="2" charset="2"/>
              <a:buChar char="q"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88963" indent="-285750" defTabSz="639763" eaLnBrk="1" hangingPunct="1">
              <a:lnSpc>
                <a:spcPct val="115000"/>
              </a:lnSpc>
              <a:spcBef>
                <a:spcPct val="15000"/>
              </a:spcBef>
              <a:spcAft>
                <a:spcPct val="15000"/>
              </a:spcAft>
              <a:buClr>
                <a:srgbClr val="D61A1E"/>
              </a:buClr>
              <a:buSzPct val="50000"/>
              <a:buFont typeface="Wingdings" panose="05000000000000000000" pitchFamily="2" charset="2"/>
              <a:buChar char="q"/>
            </a:pPr>
            <a:endParaRPr lang="en-US" sz="2400" b="0" dirty="0">
              <a:solidFill>
                <a:schemeClr val="tx1"/>
              </a:solidFill>
            </a:endParaRPr>
          </a:p>
          <a:p>
            <a:pPr marL="588963" indent="-285750" defTabSz="639763" eaLnBrk="1" hangingPunct="1">
              <a:lnSpc>
                <a:spcPct val="115000"/>
              </a:lnSpc>
              <a:spcBef>
                <a:spcPct val="15000"/>
              </a:spcBef>
              <a:spcAft>
                <a:spcPct val="15000"/>
              </a:spcAft>
              <a:buClr>
                <a:srgbClr val="D61A1E"/>
              </a:buClr>
              <a:buSzPct val="50000"/>
              <a:buFont typeface="Wingdings" panose="05000000000000000000" pitchFamily="2" charset="2"/>
              <a:buChar char="q"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88963" indent="-285750" defTabSz="639763" eaLnBrk="1" hangingPunct="1">
              <a:lnSpc>
                <a:spcPct val="115000"/>
              </a:lnSpc>
              <a:spcBef>
                <a:spcPct val="15000"/>
              </a:spcBef>
              <a:spcAft>
                <a:spcPct val="15000"/>
              </a:spcAft>
              <a:buClr>
                <a:srgbClr val="D61A1E"/>
              </a:buClr>
              <a:buSzPct val="50000"/>
              <a:buFont typeface="Wingdings" panose="05000000000000000000" pitchFamily="2" charset="2"/>
              <a:buChar char="q"/>
            </a:pPr>
            <a:endParaRPr lang="en-US" sz="2400" b="0" dirty="0">
              <a:solidFill>
                <a:schemeClr val="tx1"/>
              </a:solidFill>
            </a:endParaRPr>
          </a:p>
          <a:p>
            <a:pPr marL="588963" indent="-285750" defTabSz="639763" eaLnBrk="1" hangingPunct="1">
              <a:lnSpc>
                <a:spcPct val="115000"/>
              </a:lnSpc>
              <a:spcBef>
                <a:spcPct val="15000"/>
              </a:spcBef>
              <a:spcAft>
                <a:spcPct val="15000"/>
              </a:spcAft>
              <a:buClr>
                <a:srgbClr val="D61A1E"/>
              </a:buClr>
              <a:buSzPct val="50000"/>
              <a:buFont typeface="Wingdings" panose="05000000000000000000" pitchFamily="2" charset="2"/>
              <a:buChar char="q"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88963" indent="-285750" defTabSz="639763" eaLnBrk="1" hangingPunct="1">
              <a:lnSpc>
                <a:spcPct val="115000"/>
              </a:lnSpc>
              <a:spcBef>
                <a:spcPct val="15000"/>
              </a:spcBef>
              <a:spcAft>
                <a:spcPct val="15000"/>
              </a:spcAft>
              <a:buClr>
                <a:srgbClr val="D61A1E"/>
              </a:buClr>
              <a:buSzPct val="50000"/>
              <a:buFont typeface="Wingdings" panose="05000000000000000000" pitchFamily="2" charset="2"/>
              <a:buChar char="q"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  <a:buClr>
                <a:srgbClr val="D61A1E"/>
              </a:buClr>
              <a:buSzPct val="120000"/>
              <a:tabLst>
                <a:tab pos="512763" algn="l"/>
              </a:tabLst>
            </a:pPr>
            <a:endParaRPr lang="en-US" sz="2400" dirty="0" smtClean="0"/>
          </a:p>
          <a:p>
            <a:pPr marL="0" indent="0"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  <a:buClr>
                <a:srgbClr val="D61A1E"/>
              </a:buClr>
              <a:buSzPct val="120000"/>
              <a:tabLst>
                <a:tab pos="512763" algn="l"/>
              </a:tabLst>
            </a:pPr>
            <a:endParaRPr lang="en-US" sz="2400" dirty="0"/>
          </a:p>
          <a:p>
            <a:pPr marL="342900" indent="-342900"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  <a:buClr>
                <a:srgbClr val="D61A1E"/>
              </a:buClr>
              <a:buSzPct val="120000"/>
              <a:buFont typeface="Arial" panose="020B0604020202020204" pitchFamily="34" charset="0"/>
              <a:buChar char="•"/>
              <a:tabLst>
                <a:tab pos="512763" algn="l"/>
              </a:tabLst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  <a:buClr>
                <a:srgbClr val="D61A1E"/>
              </a:buClr>
              <a:buSzPct val="120000"/>
              <a:buFont typeface="Arial" panose="020B0604020202020204" pitchFamily="34" charset="0"/>
              <a:buChar char="•"/>
              <a:tabLst>
                <a:tab pos="512763" algn="l"/>
              </a:tabLst>
            </a:pPr>
            <a:r>
              <a:rPr lang="en-US" sz="2400" b="0" dirty="0" smtClean="0">
                <a:solidFill>
                  <a:schemeClr val="tx1"/>
                </a:solidFill>
              </a:rPr>
              <a:t>The highest prevalence was found in Mozambique, where screening was offered to high </a:t>
            </a:r>
            <a:r>
              <a:rPr lang="en-US" sz="2400" b="0" dirty="0">
                <a:solidFill>
                  <a:schemeClr val="tx1"/>
                </a:solidFill>
              </a:rPr>
              <a:t>risk </a:t>
            </a:r>
            <a:r>
              <a:rPr lang="en-US" sz="2400" b="0" dirty="0" smtClean="0">
                <a:solidFill>
                  <a:schemeClr val="tx1"/>
                </a:solidFill>
              </a:rPr>
              <a:t>groups </a:t>
            </a:r>
            <a:r>
              <a:rPr lang="en-US" sz="2400" b="0" dirty="0">
                <a:solidFill>
                  <a:schemeClr val="tx1"/>
                </a:solidFill>
              </a:rPr>
              <a:t>and patients with advanced HIV disease. </a:t>
            </a:r>
            <a:endParaRPr lang="en-US" sz="2400" b="0" dirty="0" smtClean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  <a:buClr>
                <a:srgbClr val="D61A1E"/>
              </a:buClr>
              <a:buSzPct val="120000"/>
              <a:tabLst>
                <a:tab pos="512763" algn="l"/>
              </a:tabLst>
            </a:pPr>
            <a:endParaRPr lang="en-US" sz="2400" dirty="0" smtClean="0"/>
          </a:p>
          <a:p>
            <a:pPr marL="0" indent="0"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  <a:buClr>
                <a:srgbClr val="D61A1E"/>
              </a:buClr>
              <a:buSzPct val="120000"/>
              <a:tabLst>
                <a:tab pos="512763" algn="l"/>
              </a:tabLst>
            </a:pPr>
            <a:r>
              <a:rPr lang="en-US" sz="2400" dirty="0" smtClean="0"/>
              <a:t>B</a:t>
            </a:r>
            <a:r>
              <a:rPr lang="en-US" sz="2400" dirty="0"/>
              <a:t>. </a:t>
            </a:r>
            <a:r>
              <a:rPr lang="en-US" sz="2400" dirty="0" smtClean="0"/>
              <a:t>Confirmation of </a:t>
            </a:r>
            <a:r>
              <a:rPr lang="en-US" sz="2400" dirty="0"/>
              <a:t>C</a:t>
            </a:r>
            <a:r>
              <a:rPr lang="en-US" sz="2400" dirty="0" smtClean="0"/>
              <a:t>hronic </a:t>
            </a:r>
            <a:r>
              <a:rPr lang="en-US" sz="2400" dirty="0"/>
              <a:t>H</a:t>
            </a:r>
            <a:r>
              <a:rPr lang="en-US" sz="2400" dirty="0" smtClean="0"/>
              <a:t>epatitis C (CHC) (3 sites)</a:t>
            </a:r>
            <a:endParaRPr lang="en-US" sz="2400" dirty="0"/>
          </a:p>
          <a:p>
            <a:pPr marL="588963" indent="-285750" defTabSz="639763" eaLnBrk="1" hangingPunct="1">
              <a:lnSpc>
                <a:spcPct val="115000"/>
              </a:lnSpc>
              <a:spcBef>
                <a:spcPct val="15000"/>
              </a:spcBef>
              <a:spcAft>
                <a:spcPct val="15000"/>
              </a:spcAft>
              <a:buClr>
                <a:srgbClr val="D61A1E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400" b="0" dirty="0">
                <a:solidFill>
                  <a:schemeClr val="tx1"/>
                </a:solidFill>
              </a:rPr>
              <a:t>C</a:t>
            </a:r>
            <a:r>
              <a:rPr lang="en-US" sz="2400" b="0" dirty="0" smtClean="0">
                <a:solidFill>
                  <a:schemeClr val="tx1"/>
                </a:solidFill>
              </a:rPr>
              <a:t>onfirmation of active infection with viral load (VL) was done in 3 sites; results varied across sites (Table 2).</a:t>
            </a:r>
            <a:endParaRPr lang="en-US" sz="2400" b="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endParaRPr lang="en-US" sz="1800" dirty="0" smtClean="0"/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endParaRPr lang="en-US" sz="1800" b="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endParaRPr lang="fr-FR" sz="1800" b="0" dirty="0" smtClean="0">
              <a:solidFill>
                <a:schemeClr val="tx1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214" y="10489463"/>
            <a:ext cx="5039394" cy="4096059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softEdge rad="50800"/>
          </a:effectLst>
        </p:spPr>
      </p:pic>
      <p:pic>
        <p:nvPicPr>
          <p:cNvPr id="20" name="Picture 4" descr="http://www.croiconference.org/sites/default/files/croi2017_w360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7868" y="1522113"/>
            <a:ext cx="3595928" cy="124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6769" y="139571"/>
            <a:ext cx="3187027" cy="133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02" y="414519"/>
            <a:ext cx="5200783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5867617" y="2655233"/>
            <a:ext cx="2952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Poster 523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986967"/>
              </p:ext>
            </p:extLst>
          </p:nvPr>
        </p:nvGraphicFramePr>
        <p:xfrm>
          <a:off x="14113843" y="10489463"/>
          <a:ext cx="11737305" cy="5100406"/>
        </p:xfrm>
        <a:graphic>
          <a:graphicData uri="http://schemas.openxmlformats.org/drawingml/2006/table">
            <a:tbl>
              <a:tblPr/>
              <a:tblGrid>
                <a:gridCol w="2858998"/>
                <a:gridCol w="2596221"/>
                <a:gridCol w="3139291"/>
                <a:gridCol w="3142795"/>
              </a:tblGrid>
              <a:tr h="53470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Screened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Reactive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47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patients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HCV RDT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Positive serology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47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970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Maputo, Mozambique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Chiradzulu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Malawi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Homa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Bay, Kenya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Mbarara, Uganda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Nairobi, Kenya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045608"/>
              </p:ext>
            </p:extLst>
          </p:nvPr>
        </p:nvGraphicFramePr>
        <p:xfrm>
          <a:off x="27211921" y="4639702"/>
          <a:ext cx="11923129" cy="3605351"/>
        </p:xfrm>
        <a:graphic>
          <a:graphicData uri="http://schemas.openxmlformats.org/drawingml/2006/table">
            <a:tbl>
              <a:tblPr/>
              <a:tblGrid>
                <a:gridCol w="2792708"/>
                <a:gridCol w="2005229"/>
                <a:gridCol w="2424676"/>
                <a:gridCol w="2427382"/>
                <a:gridCol w="2273134"/>
              </a:tblGrid>
              <a:tr h="40159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Detectable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Detectable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Confirmed CHC out of total screened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4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Maputo, Mozambique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Mbarara, Uganda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Nairobi, Kenya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36868371" y="4563959"/>
            <a:ext cx="2266679" cy="3681094"/>
          </a:xfrm>
          <a:prstGeom prst="rect">
            <a:avLst/>
          </a:prstGeom>
          <a:noFill/>
          <a:ln w="9525" cap="flat" cmpd="sng" algn="ctr">
            <a:solidFill>
              <a:srgbClr val="D61A1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07836" tIns="307836" rIns="307836" bIns="30783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39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100" b="1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na with content">
  <a:themeElements>
    <a:clrScheme name="berna with content 1">
      <a:dk1>
        <a:srgbClr val="000000"/>
      </a:dk1>
      <a:lt1>
        <a:srgbClr val="FFFFFF"/>
      </a:lt1>
      <a:dk2>
        <a:srgbClr val="000000"/>
      </a:dk2>
      <a:lt2>
        <a:srgbClr val="CDCDCD"/>
      </a:lt2>
      <a:accent1>
        <a:srgbClr val="0B65B1"/>
      </a:accent1>
      <a:accent2>
        <a:srgbClr val="F2B66A"/>
      </a:accent2>
      <a:accent3>
        <a:srgbClr val="FFFFFF"/>
      </a:accent3>
      <a:accent4>
        <a:srgbClr val="000000"/>
      </a:accent4>
      <a:accent5>
        <a:srgbClr val="AAB8D5"/>
      </a:accent5>
      <a:accent6>
        <a:srgbClr val="DBA55F"/>
      </a:accent6>
      <a:hlink>
        <a:srgbClr val="DE1981"/>
      </a:hlink>
      <a:folHlink>
        <a:srgbClr val="1FA58E"/>
      </a:folHlink>
    </a:clrScheme>
    <a:fontScheme name="berna with cont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07836" tIns="307836" rIns="307836" bIns="307836" numCol="1" anchor="t" anchorCtr="0" compatLnSpc="1">
        <a:prstTxWarp prst="textNoShape">
          <a:avLst/>
        </a:prstTxWarp>
      </a:bodyPr>
      <a:lstStyle>
        <a:defPPr marL="0" marR="0" indent="0" algn="l" defTabSz="639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3100" b="1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07836" tIns="307836" rIns="307836" bIns="307836" numCol="1" anchor="t" anchorCtr="0" compatLnSpc="1">
        <a:prstTxWarp prst="textNoShape">
          <a:avLst/>
        </a:prstTxWarp>
      </a:bodyPr>
      <a:lstStyle>
        <a:defPPr marL="0" marR="0" indent="0" algn="l" defTabSz="639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3100" b="1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rna with content 1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0B65B1"/>
        </a:accent1>
        <a:accent2>
          <a:srgbClr val="F2B66A"/>
        </a:accent2>
        <a:accent3>
          <a:srgbClr val="FFFFFF"/>
        </a:accent3>
        <a:accent4>
          <a:srgbClr val="000000"/>
        </a:accent4>
        <a:accent5>
          <a:srgbClr val="AAB8D5"/>
        </a:accent5>
        <a:accent6>
          <a:srgbClr val="DBA55F"/>
        </a:accent6>
        <a:hlink>
          <a:srgbClr val="DE1981"/>
        </a:hlink>
        <a:folHlink>
          <a:srgbClr val="1FA5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8169</TotalTime>
  <Words>786</Words>
  <Application>Microsoft Office PowerPoint</Application>
  <PresentationFormat>Personnalisé</PresentationFormat>
  <Paragraphs>129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Wingdings</vt:lpstr>
      <vt:lpstr>berna with content</vt:lpstr>
      <vt:lpstr>Présentation PowerPoint</vt:lpstr>
    </vt:vector>
  </TitlesOfParts>
  <Company>Francois Dabis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D-MAMAN</dc:creator>
  <cp:lastModifiedBy>Anne LOAREC</cp:lastModifiedBy>
  <cp:revision>774</cp:revision>
  <cp:lastPrinted>2017-02-06T13:15:27Z</cp:lastPrinted>
  <dcterms:created xsi:type="dcterms:W3CDTF">2011-02-21T05:56:03Z</dcterms:created>
  <dcterms:modified xsi:type="dcterms:W3CDTF">2017-02-06T13:25:26Z</dcterms:modified>
</cp:coreProperties>
</file>